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57" r:id="rId3"/>
    <p:sldId id="258" r:id="rId4"/>
    <p:sldId id="260" r:id="rId5"/>
    <p:sldId id="262" r:id="rId6"/>
    <p:sldId id="264" r:id="rId7"/>
    <p:sldId id="266" r:id="rId8"/>
    <p:sldId id="268" r:id="rId9"/>
    <p:sldId id="270" r:id="rId10"/>
  </p:sldIdLst>
  <p:sldSz cx="18288000" cy="10287000"/>
  <p:notesSz cx="6858000" cy="9144000"/>
  <p:embeddedFontLst>
    <p:embeddedFont>
      <p:font typeface="Noto Sans T Chinese" panose="02020500000000000000" charset="-120"/>
      <p:regular r:id="rId12"/>
    </p:embeddedFont>
    <p:embeddedFont>
      <p:font typeface="Noto Sans T Chinese Bold" panose="02020500000000000000" charset="-120"/>
      <p:regular r:id="rId13"/>
    </p:embeddedFont>
    <p:embeddedFont>
      <p:font typeface="Arimo" panose="02020500000000000000"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0" d="100"/>
          <a:sy n="70" d="100"/>
        </p:scale>
        <p:origin x="7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055BCA-5E31-461F-8C89-926B7E3BB2C9}" type="datetimeFigureOut">
              <a:rPr lang="zh-TW" altLang="en-US" smtClean="0"/>
              <a:t>2024/10/31</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47C79A-8B0A-4171-BBE3-CDAB0ACD0398}" type="slidenum">
              <a:rPr lang="zh-TW" altLang="en-US" smtClean="0"/>
              <a:t>‹#›</a:t>
            </a:fld>
            <a:endParaRPr lang="zh-TW" altLang="en-US"/>
          </a:p>
        </p:txBody>
      </p:sp>
    </p:spTree>
    <p:extLst>
      <p:ext uri="{BB962C8B-B14F-4D97-AF65-F5344CB8AC3E}">
        <p14:creationId xmlns:p14="http://schemas.microsoft.com/office/powerpoint/2010/main" val="15521126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DA47C79A-8B0A-4171-BBE3-CDAB0ACD0398}" type="slidenum">
              <a:rPr lang="zh-TW" altLang="en-US" smtClean="0"/>
              <a:t>1</a:t>
            </a:fld>
            <a:endParaRPr lang="zh-TW" altLang="en-US"/>
          </a:p>
        </p:txBody>
      </p:sp>
    </p:spTree>
    <p:extLst>
      <p:ext uri="{BB962C8B-B14F-4D97-AF65-F5344CB8AC3E}">
        <p14:creationId xmlns:p14="http://schemas.microsoft.com/office/powerpoint/2010/main" val="21577896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solidFill>
                  <a:srgbClr val="FFFFFF"/>
                </a:solidFill>
                <a:latin typeface="Arimo"/>
                <a:ea typeface="Arimo"/>
                <a:cs typeface="Arimo"/>
                <a:sym typeface="Arimo"/>
              </a:rPr>
              <a:t>PROMPT : </a:t>
            </a:r>
            <a:r>
              <a:rPr lang="en-US" altLang="zh-TW" sz="1200" u="none" strike="noStrike" dirty="0">
                <a:solidFill>
                  <a:srgbClr val="FFFFFF"/>
                </a:solidFill>
                <a:latin typeface="Arimo"/>
                <a:ea typeface="Arimo"/>
                <a:cs typeface="Arimo"/>
                <a:sym typeface="Arimo"/>
              </a:rPr>
              <a:t>A Metaverse costume show held inside a stunning, futuristic version of the Crystal</a:t>
            </a:r>
            <a:r>
              <a:rPr lang="zh-TW" altLang="en-US" sz="1200" u="none" strike="noStrike" dirty="0">
                <a:solidFill>
                  <a:srgbClr val="FFFFFF"/>
                </a:solidFill>
                <a:latin typeface="Arimo"/>
                <a:ea typeface="Arimo"/>
                <a:cs typeface="Arimo"/>
                <a:sym typeface="Arimo"/>
              </a:rPr>
              <a:t> </a:t>
            </a:r>
            <a:r>
              <a:rPr lang="en-US" altLang="zh-TW" dirty="0">
                <a:solidFill>
                  <a:srgbClr val="FFFFFF"/>
                </a:solidFill>
                <a:latin typeface="Arimo"/>
                <a:ea typeface="Arimo"/>
                <a:cs typeface="Arimo"/>
                <a:sym typeface="Arimo"/>
              </a:rPr>
              <a:t>Palace</a:t>
            </a:r>
            <a:endParaRPr lang="en-US" altLang="zh-TW" sz="1200" u="none" strike="noStrike" dirty="0">
              <a:solidFill>
                <a:srgbClr val="FFFFFF"/>
              </a:solidFill>
              <a:latin typeface="Arimo"/>
              <a:ea typeface="Arimo"/>
              <a:cs typeface="Arimo"/>
              <a:sym typeface="Arimo"/>
            </a:endParaRPr>
          </a:p>
          <a:p>
            <a:endParaRPr lang="zh-TW" altLang="en-US" dirty="0"/>
          </a:p>
        </p:txBody>
      </p:sp>
      <p:sp>
        <p:nvSpPr>
          <p:cNvPr id="4" name="投影片編號版面配置區 3"/>
          <p:cNvSpPr>
            <a:spLocks noGrp="1"/>
          </p:cNvSpPr>
          <p:nvPr>
            <p:ph type="sldNum" sz="quarter" idx="5"/>
          </p:nvPr>
        </p:nvSpPr>
        <p:spPr/>
        <p:txBody>
          <a:bodyPr/>
          <a:lstStyle/>
          <a:p>
            <a:fld id="{DA47C79A-8B0A-4171-BBE3-CDAB0ACD0398}" type="slidenum">
              <a:rPr lang="zh-TW" altLang="en-US" smtClean="0"/>
              <a:t>3</a:t>
            </a:fld>
            <a:endParaRPr lang="zh-TW" altLang="en-US"/>
          </a:p>
        </p:txBody>
      </p:sp>
    </p:spTree>
    <p:extLst>
      <p:ext uri="{BB962C8B-B14F-4D97-AF65-F5344CB8AC3E}">
        <p14:creationId xmlns:p14="http://schemas.microsoft.com/office/powerpoint/2010/main" val="36327731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solidFill>
                  <a:srgbClr val="FFFFFF"/>
                </a:solidFill>
                <a:latin typeface="Arimo"/>
                <a:ea typeface="Arimo"/>
                <a:cs typeface="Arimo"/>
                <a:sym typeface="Arimo"/>
              </a:rPr>
              <a:t>PROMPT : CIXI, DRESSED IN PLAIN WHITE MANDARIAN COLLAR NO DECORATION LOOSE ROBE, HER FACE STERN AND IMPOSING, STANDS AT THE CENTER, HER FURY FACE, RAISES HER VOICE, COMMANDING ATTENTION, AS SHE ANGRILY SCOLDS A YOUNG EUNUCH, LI, SAYING, 'LI, WHERE HAVE YOU GONE? COME HERE AT ONCE AND ASSIST ME WITH MY ATTIRE! </a:t>
            </a:r>
          </a:p>
          <a:p>
            <a:endParaRPr lang="zh-TW" altLang="en-US" dirty="0"/>
          </a:p>
        </p:txBody>
      </p:sp>
      <p:sp>
        <p:nvSpPr>
          <p:cNvPr id="4" name="投影片編號版面配置區 3"/>
          <p:cNvSpPr>
            <a:spLocks noGrp="1"/>
          </p:cNvSpPr>
          <p:nvPr>
            <p:ph type="sldNum" sz="quarter" idx="5"/>
          </p:nvPr>
        </p:nvSpPr>
        <p:spPr/>
        <p:txBody>
          <a:bodyPr/>
          <a:lstStyle/>
          <a:p>
            <a:fld id="{DA47C79A-8B0A-4171-BBE3-CDAB0ACD0398}" type="slidenum">
              <a:rPr lang="zh-TW" altLang="en-US" smtClean="0"/>
              <a:t>4</a:t>
            </a:fld>
            <a:endParaRPr lang="zh-TW" altLang="en-US"/>
          </a:p>
        </p:txBody>
      </p:sp>
    </p:spTree>
    <p:extLst>
      <p:ext uri="{BB962C8B-B14F-4D97-AF65-F5344CB8AC3E}">
        <p14:creationId xmlns:p14="http://schemas.microsoft.com/office/powerpoint/2010/main" val="10787626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solidFill>
                  <a:srgbClr val="FFFFFF"/>
                </a:solidFill>
                <a:latin typeface="Arimo"/>
                <a:ea typeface="Arimo"/>
                <a:cs typeface="Arimo"/>
                <a:sym typeface="Arimo"/>
              </a:rPr>
              <a:t>PROMPT : EMPRESS CICI IS PLAYING ACROBAT IN METAVERSE </a:t>
            </a:r>
          </a:p>
          <a:p>
            <a:endParaRPr lang="zh-TW" altLang="en-US" dirty="0"/>
          </a:p>
        </p:txBody>
      </p:sp>
      <p:sp>
        <p:nvSpPr>
          <p:cNvPr id="4" name="投影片編號版面配置區 3"/>
          <p:cNvSpPr>
            <a:spLocks noGrp="1"/>
          </p:cNvSpPr>
          <p:nvPr>
            <p:ph type="sldNum" sz="quarter" idx="5"/>
          </p:nvPr>
        </p:nvSpPr>
        <p:spPr/>
        <p:txBody>
          <a:bodyPr/>
          <a:lstStyle/>
          <a:p>
            <a:fld id="{DA47C79A-8B0A-4171-BBE3-CDAB0ACD0398}" type="slidenum">
              <a:rPr lang="zh-TW" altLang="en-US" smtClean="0"/>
              <a:t>5</a:t>
            </a:fld>
            <a:endParaRPr lang="zh-TW" altLang="en-US"/>
          </a:p>
        </p:txBody>
      </p:sp>
    </p:spTree>
    <p:extLst>
      <p:ext uri="{BB962C8B-B14F-4D97-AF65-F5344CB8AC3E}">
        <p14:creationId xmlns:p14="http://schemas.microsoft.com/office/powerpoint/2010/main" val="313200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solidFill>
                  <a:srgbClr val="FFFFFF"/>
                </a:solidFill>
                <a:latin typeface="Arimo"/>
                <a:ea typeface="Arimo"/>
                <a:cs typeface="Arimo"/>
                <a:sym typeface="Arimo"/>
              </a:rPr>
              <a:t>PROMPT : ? QUESTION MARK FULLFILL WITHIN METAVERSE </a:t>
            </a:r>
          </a:p>
          <a:p>
            <a:endParaRPr lang="zh-TW" altLang="en-US" dirty="0"/>
          </a:p>
        </p:txBody>
      </p:sp>
      <p:sp>
        <p:nvSpPr>
          <p:cNvPr id="4" name="投影片編號版面配置區 3"/>
          <p:cNvSpPr>
            <a:spLocks noGrp="1"/>
          </p:cNvSpPr>
          <p:nvPr>
            <p:ph type="sldNum" sz="quarter" idx="5"/>
          </p:nvPr>
        </p:nvSpPr>
        <p:spPr/>
        <p:txBody>
          <a:bodyPr/>
          <a:lstStyle/>
          <a:p>
            <a:fld id="{DA47C79A-8B0A-4171-BBE3-CDAB0ACD0398}" type="slidenum">
              <a:rPr lang="zh-TW" altLang="en-US" smtClean="0"/>
              <a:t>6</a:t>
            </a:fld>
            <a:endParaRPr lang="zh-TW" altLang="en-US"/>
          </a:p>
        </p:txBody>
      </p:sp>
    </p:spTree>
    <p:extLst>
      <p:ext uri="{BB962C8B-B14F-4D97-AF65-F5344CB8AC3E}">
        <p14:creationId xmlns:p14="http://schemas.microsoft.com/office/powerpoint/2010/main" val="6297555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solidFill>
                  <a:srgbClr val="FFFFFF"/>
                </a:solidFill>
                <a:latin typeface="Arimo"/>
                <a:ea typeface="Arimo"/>
                <a:cs typeface="Arimo"/>
                <a:sym typeface="Arimo"/>
              </a:rPr>
              <a:t>PROMPT : A DARK, MYSTERIOUS SETTING, WITH DIM SHADOWS OBSCURING THE SURROUNDINGS. SUDDENLY, A FAINT GLIMMER OF LIGHT CATCHES THE EYE, COMING FROM A SMALL, HIDDEN OPENING IN THE WALL. THE AIR IS FILLED WITH CURIOSITY AND A SENSE OF ADVENTURE AS SOMEONE NOTICES THE LIGHT AND EXCLAIMS, 'HUH! THERE’S A LIGHT OVER THERE! THERE’S A HOLE I CAN CRAWL THROUGH. LET ME GIVE IT A TRY</a:t>
            </a:r>
          </a:p>
          <a:p>
            <a:endParaRPr lang="zh-TW" altLang="en-US" dirty="0"/>
          </a:p>
        </p:txBody>
      </p:sp>
      <p:sp>
        <p:nvSpPr>
          <p:cNvPr id="4" name="投影片編號版面配置區 3"/>
          <p:cNvSpPr>
            <a:spLocks noGrp="1"/>
          </p:cNvSpPr>
          <p:nvPr>
            <p:ph type="sldNum" sz="quarter" idx="5"/>
          </p:nvPr>
        </p:nvSpPr>
        <p:spPr/>
        <p:txBody>
          <a:bodyPr/>
          <a:lstStyle/>
          <a:p>
            <a:fld id="{DA47C79A-8B0A-4171-BBE3-CDAB0ACD0398}" type="slidenum">
              <a:rPr lang="zh-TW" altLang="en-US" smtClean="0"/>
              <a:t>7</a:t>
            </a:fld>
            <a:endParaRPr lang="zh-TW" altLang="en-US"/>
          </a:p>
        </p:txBody>
      </p:sp>
    </p:spTree>
    <p:extLst>
      <p:ext uri="{BB962C8B-B14F-4D97-AF65-F5344CB8AC3E}">
        <p14:creationId xmlns:p14="http://schemas.microsoft.com/office/powerpoint/2010/main" val="27611458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solidFill>
                  <a:srgbClr val="FFFFFF"/>
                </a:solidFill>
                <a:latin typeface="Arimo"/>
                <a:ea typeface="Arimo"/>
                <a:cs typeface="Arimo"/>
                <a:sym typeface="Arimo"/>
              </a:rPr>
              <a:t>PROMPT :MONEY SYMBLE MARK FULLFILL WITHIN METAVERSE</a:t>
            </a:r>
          </a:p>
          <a:p>
            <a:endParaRPr lang="zh-TW" altLang="en-US" dirty="0"/>
          </a:p>
        </p:txBody>
      </p:sp>
      <p:sp>
        <p:nvSpPr>
          <p:cNvPr id="4" name="投影片編號版面配置區 3"/>
          <p:cNvSpPr>
            <a:spLocks noGrp="1"/>
          </p:cNvSpPr>
          <p:nvPr>
            <p:ph type="sldNum" sz="quarter" idx="5"/>
          </p:nvPr>
        </p:nvSpPr>
        <p:spPr/>
        <p:txBody>
          <a:bodyPr/>
          <a:lstStyle/>
          <a:p>
            <a:fld id="{DA47C79A-8B0A-4171-BBE3-CDAB0ACD0398}" type="slidenum">
              <a:rPr lang="zh-TW" altLang="en-US" smtClean="0"/>
              <a:t>8</a:t>
            </a:fld>
            <a:endParaRPr lang="zh-TW" altLang="en-US"/>
          </a:p>
        </p:txBody>
      </p:sp>
    </p:spTree>
    <p:extLst>
      <p:ext uri="{BB962C8B-B14F-4D97-AF65-F5344CB8AC3E}">
        <p14:creationId xmlns:p14="http://schemas.microsoft.com/office/powerpoint/2010/main" val="4120877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solidFill>
                  <a:srgbClr val="FFFFFF"/>
                </a:solidFill>
                <a:latin typeface="Arimo"/>
                <a:ea typeface="Arimo"/>
                <a:cs typeface="Arimo"/>
                <a:sym typeface="Arimo"/>
              </a:rPr>
              <a:t>PROMPT :IN A WHIMSICAL, PLAYFUL SETTING, A CHARACTER NOTICES CICI ROLLING HER BEAUTIFUL EYES IN A DRAMATIC, EXAGGERATED MANNER. WITH A MISCHIEVOUS GRIN, THE CHARACTER PREPARES TO LEAP ACROSS A GAP OR OBSTACLE, SAYING WITH DETERMINATION, 'I SEE CICI ROLLING HER EYES. I'M GOING TO JUMP OVER THERE. ONE, TWO, THREE, JUMP!</a:t>
            </a:r>
          </a:p>
          <a:p>
            <a:endParaRPr lang="zh-TW" altLang="en-US" dirty="0"/>
          </a:p>
        </p:txBody>
      </p:sp>
      <p:sp>
        <p:nvSpPr>
          <p:cNvPr id="4" name="投影片編號版面配置區 3"/>
          <p:cNvSpPr>
            <a:spLocks noGrp="1"/>
          </p:cNvSpPr>
          <p:nvPr>
            <p:ph type="sldNum" sz="quarter" idx="5"/>
          </p:nvPr>
        </p:nvSpPr>
        <p:spPr/>
        <p:txBody>
          <a:bodyPr/>
          <a:lstStyle/>
          <a:p>
            <a:fld id="{DA47C79A-8B0A-4171-BBE3-CDAB0ACD0398}" type="slidenum">
              <a:rPr lang="zh-TW" altLang="en-US" smtClean="0"/>
              <a:t>9</a:t>
            </a:fld>
            <a:endParaRPr lang="zh-TW" altLang="en-US"/>
          </a:p>
        </p:txBody>
      </p:sp>
    </p:spTree>
    <p:extLst>
      <p:ext uri="{BB962C8B-B14F-4D97-AF65-F5344CB8AC3E}">
        <p14:creationId xmlns:p14="http://schemas.microsoft.com/office/powerpoint/2010/main" val="403728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10/31/2024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8288000" cy="6243439"/>
          </a:xfrm>
          <a:prstGeom prst="rect">
            <a:avLst/>
          </a:prstGeom>
          <a:solidFill>
            <a:srgbClr val="F1F1F1"/>
          </a:solidFill>
        </p:spPr>
        <p:txBody>
          <a:bodyPr/>
          <a:lstStyle/>
          <a:p>
            <a:endParaRPr lang="zh-TW" altLang="en-US"/>
          </a:p>
        </p:txBody>
      </p:sp>
      <p:grpSp>
        <p:nvGrpSpPr>
          <p:cNvPr id="3" name="Group 3"/>
          <p:cNvGrpSpPr/>
          <p:nvPr/>
        </p:nvGrpSpPr>
        <p:grpSpPr>
          <a:xfrm>
            <a:off x="12089143" y="2653258"/>
            <a:ext cx="4376118" cy="771670"/>
            <a:chOff x="0" y="0"/>
            <a:chExt cx="5834825" cy="1028893"/>
          </a:xfrm>
        </p:grpSpPr>
        <p:grpSp>
          <p:nvGrpSpPr>
            <p:cNvPr id="4" name="Group 4"/>
            <p:cNvGrpSpPr/>
            <p:nvPr/>
          </p:nvGrpSpPr>
          <p:grpSpPr>
            <a:xfrm>
              <a:off x="0" y="0"/>
              <a:ext cx="5834825" cy="1028893"/>
              <a:chOff x="0" y="0"/>
              <a:chExt cx="5359237" cy="945029"/>
            </a:xfrm>
          </p:grpSpPr>
          <p:sp>
            <p:nvSpPr>
              <p:cNvPr id="5" name="Freeform 5"/>
              <p:cNvSpPr/>
              <p:nvPr/>
            </p:nvSpPr>
            <p:spPr>
              <a:xfrm>
                <a:off x="0" y="0"/>
                <a:ext cx="5360507" cy="945029"/>
              </a:xfrm>
              <a:custGeom>
                <a:avLst/>
                <a:gdLst/>
                <a:ahLst/>
                <a:cxnLst/>
                <a:rect l="l" t="t" r="r" b="b"/>
                <a:pathLst>
                  <a:path w="5360507" h="945029">
                    <a:moveTo>
                      <a:pt x="4806787" y="945029"/>
                    </a:moveTo>
                    <a:lnTo>
                      <a:pt x="553720" y="945029"/>
                    </a:lnTo>
                    <a:cubicBezTo>
                      <a:pt x="247650" y="945029"/>
                      <a:pt x="0" y="733433"/>
                      <a:pt x="0" y="473042"/>
                    </a:cubicBezTo>
                    <a:cubicBezTo>
                      <a:pt x="0" y="211567"/>
                      <a:pt x="247650" y="0"/>
                      <a:pt x="553720" y="0"/>
                    </a:cubicBezTo>
                    <a:lnTo>
                      <a:pt x="4806787" y="0"/>
                    </a:lnTo>
                    <a:cubicBezTo>
                      <a:pt x="5112857" y="0"/>
                      <a:pt x="5360507" y="211567"/>
                      <a:pt x="5360507" y="473042"/>
                    </a:cubicBezTo>
                    <a:cubicBezTo>
                      <a:pt x="5359237" y="733433"/>
                      <a:pt x="5111587" y="945029"/>
                      <a:pt x="4806787" y="945029"/>
                    </a:cubicBezTo>
                    <a:close/>
                  </a:path>
                </a:pathLst>
              </a:custGeom>
              <a:solidFill>
                <a:srgbClr val="FA643F"/>
              </a:solidFill>
            </p:spPr>
            <p:txBody>
              <a:bodyPr/>
              <a:lstStyle/>
              <a:p>
                <a:endParaRPr lang="zh-TW" altLang="en-US"/>
              </a:p>
            </p:txBody>
          </p:sp>
        </p:grpSp>
        <p:sp>
          <p:nvSpPr>
            <p:cNvPr id="6" name="TextBox 6"/>
            <p:cNvSpPr txBox="1"/>
            <p:nvPr/>
          </p:nvSpPr>
          <p:spPr>
            <a:xfrm>
              <a:off x="536214" y="264301"/>
              <a:ext cx="4762396" cy="462191"/>
            </a:xfrm>
            <a:prstGeom prst="rect">
              <a:avLst/>
            </a:prstGeom>
          </p:spPr>
          <p:txBody>
            <a:bodyPr lIns="0" tIns="0" rIns="0" bIns="0" rtlCol="0" anchor="t">
              <a:spAutoFit/>
            </a:bodyPr>
            <a:lstStyle/>
            <a:p>
              <a:pPr algn="ctr">
                <a:lnSpc>
                  <a:spcPts val="2943"/>
                </a:lnSpc>
              </a:pPr>
              <a:r>
                <a:rPr lang="en-US" sz="2102">
                  <a:solidFill>
                    <a:srgbClr val="FFFFFF"/>
                  </a:solidFill>
                  <a:latin typeface="Noto Sans T Chinese"/>
                  <a:ea typeface="Noto Sans T Chinese"/>
                  <a:cs typeface="Noto Sans T Chinese"/>
                  <a:sym typeface="Noto Sans T Chinese"/>
                </a:rPr>
                <a:t>LeeLee 粒粒</a:t>
              </a:r>
            </a:p>
          </p:txBody>
        </p:sp>
      </p:grpSp>
      <p:sp>
        <p:nvSpPr>
          <p:cNvPr id="7" name="TextBox 7"/>
          <p:cNvSpPr txBox="1"/>
          <p:nvPr/>
        </p:nvSpPr>
        <p:spPr>
          <a:xfrm>
            <a:off x="1822739" y="2021259"/>
            <a:ext cx="9139911" cy="1422400"/>
          </a:xfrm>
          <a:prstGeom prst="rect">
            <a:avLst/>
          </a:prstGeom>
        </p:spPr>
        <p:txBody>
          <a:bodyPr lIns="0" tIns="0" rIns="0" bIns="0" rtlCol="0" anchor="t">
            <a:spAutoFit/>
          </a:bodyPr>
          <a:lstStyle/>
          <a:p>
            <a:pPr algn="l">
              <a:lnSpc>
                <a:spcPts val="10999"/>
              </a:lnSpc>
            </a:pPr>
            <a:r>
              <a:rPr lang="en-US" sz="9999" b="1">
                <a:solidFill>
                  <a:srgbClr val="000000"/>
                </a:solidFill>
                <a:latin typeface="Noto Sans T Chinese Bold"/>
                <a:ea typeface="Noto Sans T Chinese Bold"/>
                <a:cs typeface="Noto Sans T Chinese Bold"/>
                <a:sym typeface="Noto Sans T Chinese Bold"/>
              </a:rPr>
              <a:t>自我介紹</a:t>
            </a:r>
          </a:p>
        </p:txBody>
      </p:sp>
      <p:sp>
        <p:nvSpPr>
          <p:cNvPr id="8" name="TextBox 8"/>
          <p:cNvSpPr txBox="1"/>
          <p:nvPr/>
        </p:nvSpPr>
        <p:spPr>
          <a:xfrm>
            <a:off x="1822739" y="1262926"/>
            <a:ext cx="567361" cy="355600"/>
          </a:xfrm>
          <a:prstGeom prst="rect">
            <a:avLst/>
          </a:prstGeom>
        </p:spPr>
        <p:txBody>
          <a:bodyPr lIns="0" tIns="0" rIns="0" bIns="0" rtlCol="0" anchor="t">
            <a:spAutoFit/>
          </a:bodyPr>
          <a:lstStyle/>
          <a:p>
            <a:pPr algn="l">
              <a:lnSpc>
                <a:spcPts val="2749"/>
              </a:lnSpc>
            </a:pPr>
            <a:r>
              <a:rPr lang="en-US" altLang="zh-TW" sz="2499" b="1" dirty="0">
                <a:solidFill>
                  <a:srgbClr val="FA643F"/>
                </a:solidFill>
                <a:latin typeface="Noto Sans T Chinese Bold"/>
                <a:ea typeface="Noto Sans T Chinese Bold"/>
                <a:cs typeface="Noto Sans T Chinese Bold"/>
                <a:sym typeface="Noto Sans T Chinese Bold"/>
              </a:rPr>
              <a:t>00</a:t>
            </a:r>
            <a:endParaRPr lang="en-US" sz="2499" b="1" dirty="0">
              <a:solidFill>
                <a:srgbClr val="FA643F"/>
              </a:solidFill>
              <a:latin typeface="Noto Sans T Chinese Bold"/>
              <a:ea typeface="Noto Sans T Chinese Bold"/>
              <a:cs typeface="Noto Sans T Chinese Bold"/>
              <a:sym typeface="Noto Sans T Chinese Bold"/>
            </a:endParaRPr>
          </a:p>
        </p:txBody>
      </p:sp>
      <p:sp>
        <p:nvSpPr>
          <p:cNvPr id="9" name="TextBox 9"/>
          <p:cNvSpPr txBox="1"/>
          <p:nvPr/>
        </p:nvSpPr>
        <p:spPr>
          <a:xfrm>
            <a:off x="1822739" y="8493711"/>
            <a:ext cx="6199171" cy="372745"/>
          </a:xfrm>
          <a:prstGeom prst="rect">
            <a:avLst/>
          </a:prstGeom>
        </p:spPr>
        <p:txBody>
          <a:bodyPr lIns="0" tIns="0" rIns="0" bIns="0" rtlCol="0" anchor="t">
            <a:spAutoFit/>
          </a:bodyPr>
          <a:lstStyle/>
          <a:p>
            <a:pPr marL="0" lvl="0" indent="0" algn="l">
              <a:lnSpc>
                <a:spcPts val="3079"/>
              </a:lnSpc>
              <a:spcBef>
                <a:spcPct val="0"/>
              </a:spcBef>
            </a:pPr>
            <a:r>
              <a:rPr lang="en-US" sz="2199" dirty="0" err="1">
                <a:solidFill>
                  <a:srgbClr val="000000"/>
                </a:solidFill>
                <a:latin typeface="Noto Sans T Chinese"/>
                <a:ea typeface="Noto Sans T Chinese"/>
                <a:cs typeface="Noto Sans T Chinese"/>
                <a:sym typeface="Noto Sans T Chinese"/>
              </a:rPr>
              <a:t>前清敬事房四品總管</a:t>
            </a:r>
            <a:r>
              <a:rPr lang="en-US" sz="2199" dirty="0">
                <a:solidFill>
                  <a:srgbClr val="000000"/>
                </a:solidFill>
                <a:latin typeface="Noto Sans T Chinese"/>
                <a:ea typeface="Noto Sans T Chinese"/>
                <a:cs typeface="Noto Sans T Chinese"/>
                <a:sym typeface="Noto Sans T Chinese"/>
              </a:rPr>
              <a:t>  / </a:t>
            </a:r>
            <a:r>
              <a:rPr lang="en-US" sz="2199" dirty="0" err="1">
                <a:solidFill>
                  <a:srgbClr val="000000"/>
                </a:solidFill>
                <a:latin typeface="Noto Sans T Chinese"/>
                <a:ea typeface="Noto Sans T Chinese"/>
                <a:cs typeface="Noto Sans T Chinese"/>
                <a:sym typeface="Noto Sans T Chinese"/>
              </a:rPr>
              <a:t>小李子或李大總管</a:t>
            </a:r>
            <a:endParaRPr lang="en-US" sz="2199" dirty="0">
              <a:solidFill>
                <a:srgbClr val="000000"/>
              </a:solidFill>
              <a:latin typeface="Noto Sans T Chinese"/>
              <a:ea typeface="Noto Sans T Chinese"/>
              <a:cs typeface="Noto Sans T Chinese"/>
              <a:sym typeface="Noto Sans T Chinese"/>
            </a:endParaRPr>
          </a:p>
        </p:txBody>
      </p:sp>
      <p:sp>
        <p:nvSpPr>
          <p:cNvPr id="10" name="TextBox 10"/>
          <p:cNvSpPr txBox="1"/>
          <p:nvPr/>
        </p:nvSpPr>
        <p:spPr>
          <a:xfrm>
            <a:off x="1822739" y="7929246"/>
            <a:ext cx="6199171" cy="455295"/>
          </a:xfrm>
          <a:prstGeom prst="rect">
            <a:avLst/>
          </a:prstGeom>
        </p:spPr>
        <p:txBody>
          <a:bodyPr lIns="0" tIns="0" rIns="0" bIns="0" rtlCol="0" anchor="t">
            <a:spAutoFit/>
          </a:bodyPr>
          <a:lstStyle/>
          <a:p>
            <a:pPr marL="0" lvl="0" indent="0" algn="l">
              <a:lnSpc>
                <a:spcPts val="3779"/>
              </a:lnSpc>
              <a:spcBef>
                <a:spcPct val="0"/>
              </a:spcBef>
            </a:pPr>
            <a:r>
              <a:rPr lang="en-US" sz="2700" b="1">
                <a:solidFill>
                  <a:srgbClr val="000000"/>
                </a:solidFill>
                <a:latin typeface="Noto Sans T Chinese Bold"/>
                <a:ea typeface="Noto Sans T Chinese Bold"/>
                <a:cs typeface="Noto Sans T Chinese Bold"/>
                <a:sym typeface="Noto Sans T Chinese Bold"/>
              </a:rPr>
              <a:t>粒粒  </a:t>
            </a:r>
          </a:p>
        </p:txBody>
      </p:sp>
      <p:sp>
        <p:nvSpPr>
          <p:cNvPr id="11" name="AutoShape 11"/>
          <p:cNvSpPr/>
          <p:nvPr/>
        </p:nvSpPr>
        <p:spPr>
          <a:xfrm>
            <a:off x="1822739" y="7637897"/>
            <a:ext cx="6199171" cy="0"/>
          </a:xfrm>
          <a:prstGeom prst="line">
            <a:avLst/>
          </a:prstGeom>
          <a:ln w="19050" cap="flat">
            <a:solidFill>
              <a:srgbClr val="FA643F"/>
            </a:solidFill>
            <a:prstDash val="solid"/>
            <a:headEnd type="none" w="sm" len="sm"/>
            <a:tailEnd type="none" w="sm" len="sm"/>
          </a:ln>
        </p:spPr>
        <p:txBody>
          <a:bodyPr/>
          <a:lstStyle/>
          <a:p>
            <a:endParaRPr lang="zh-TW" altLang="en-US"/>
          </a:p>
        </p:txBody>
      </p:sp>
      <p:sp>
        <p:nvSpPr>
          <p:cNvPr id="12" name="TextBox 9">
            <a:extLst>
              <a:ext uri="{FF2B5EF4-FFF2-40B4-BE49-F238E27FC236}">
                <a16:creationId xmlns:a16="http://schemas.microsoft.com/office/drawing/2014/main" id="{4B7D360F-0DD0-FFB0-887C-8CE8EA78D47A}"/>
              </a:ext>
            </a:extLst>
          </p:cNvPr>
          <p:cNvSpPr txBox="1"/>
          <p:nvPr/>
        </p:nvSpPr>
        <p:spPr>
          <a:xfrm>
            <a:off x="10744199" y="8493711"/>
            <a:ext cx="6199171" cy="372745"/>
          </a:xfrm>
          <a:prstGeom prst="rect">
            <a:avLst/>
          </a:prstGeom>
        </p:spPr>
        <p:txBody>
          <a:bodyPr lIns="0" tIns="0" rIns="0" bIns="0" rtlCol="0" anchor="t">
            <a:spAutoFit/>
          </a:bodyPr>
          <a:lstStyle/>
          <a:p>
            <a:pPr marL="0" lvl="0" indent="0" algn="l">
              <a:lnSpc>
                <a:spcPts val="3079"/>
              </a:lnSpc>
              <a:spcBef>
                <a:spcPct val="0"/>
              </a:spcBef>
            </a:pPr>
            <a:r>
              <a:rPr lang="zh-TW" altLang="en-US" sz="2199" dirty="0">
                <a:solidFill>
                  <a:srgbClr val="000000"/>
                </a:solidFill>
                <a:latin typeface="Noto Sans T Chinese"/>
                <a:ea typeface="Noto Sans T Chinese"/>
                <a:cs typeface="Noto Sans T Chinese"/>
                <a:sym typeface="Noto Sans T Chinese"/>
              </a:rPr>
              <a:t>學號</a:t>
            </a:r>
            <a:r>
              <a:rPr lang="en-US" altLang="zh-TW" sz="2199" dirty="0">
                <a:solidFill>
                  <a:srgbClr val="000000"/>
                </a:solidFill>
                <a:latin typeface="Noto Sans T Chinese"/>
                <a:ea typeface="Noto Sans T Chinese"/>
                <a:cs typeface="Noto Sans T Chinese"/>
                <a:sym typeface="Noto Sans T Chinese"/>
              </a:rPr>
              <a:t>:</a:t>
            </a:r>
            <a:r>
              <a:rPr lang="zh-TW" altLang="en-US" sz="2199" dirty="0">
                <a:solidFill>
                  <a:srgbClr val="000000"/>
                </a:solidFill>
                <a:latin typeface="Noto Sans T Chinese"/>
                <a:ea typeface="Noto Sans T Chinese"/>
                <a:cs typeface="Noto Sans T Chinese"/>
                <a:sym typeface="Noto Sans T Chinese"/>
              </a:rPr>
              <a:t> </a:t>
            </a:r>
            <a:r>
              <a:rPr lang="en-US" altLang="zh-TW" sz="2199" dirty="0">
                <a:solidFill>
                  <a:srgbClr val="000000"/>
                </a:solidFill>
                <a:latin typeface="Noto Sans T Chinese"/>
                <a:ea typeface="Noto Sans T Chinese"/>
                <a:cs typeface="Noto Sans T Chinese"/>
                <a:sym typeface="Noto Sans T Chinese"/>
              </a:rPr>
              <a:t>81360006</a:t>
            </a:r>
            <a:r>
              <a:rPr lang="zh-TW" altLang="en-US" sz="2199" dirty="0">
                <a:solidFill>
                  <a:srgbClr val="000000"/>
                </a:solidFill>
                <a:latin typeface="Noto Sans T Chinese"/>
                <a:ea typeface="Noto Sans T Chinese"/>
                <a:cs typeface="Noto Sans T Chinese"/>
                <a:sym typeface="Noto Sans T Chinese"/>
              </a:rPr>
              <a:t> </a:t>
            </a:r>
            <a:r>
              <a:rPr lang="en-US" altLang="zh-TW" sz="2199" dirty="0">
                <a:solidFill>
                  <a:srgbClr val="000000"/>
                </a:solidFill>
                <a:latin typeface="Noto Sans T Chinese"/>
                <a:ea typeface="Noto Sans T Chinese"/>
                <a:cs typeface="Noto Sans T Chinese"/>
                <a:sym typeface="Noto Sans T Chinese"/>
              </a:rPr>
              <a:t>T</a:t>
            </a:r>
            <a:endParaRPr lang="en-US" sz="2199" dirty="0">
              <a:solidFill>
                <a:srgbClr val="000000"/>
              </a:solidFill>
              <a:latin typeface="Noto Sans T Chinese"/>
              <a:ea typeface="Noto Sans T Chinese"/>
              <a:cs typeface="Noto Sans T Chinese"/>
              <a:sym typeface="Noto Sans T Chinese"/>
            </a:endParaRPr>
          </a:p>
        </p:txBody>
      </p:sp>
      <p:sp>
        <p:nvSpPr>
          <p:cNvPr id="13" name="TextBox 10">
            <a:extLst>
              <a:ext uri="{FF2B5EF4-FFF2-40B4-BE49-F238E27FC236}">
                <a16:creationId xmlns:a16="http://schemas.microsoft.com/office/drawing/2014/main" id="{DCC3E641-59A8-AECF-4BD2-27810A395D04}"/>
              </a:ext>
            </a:extLst>
          </p:cNvPr>
          <p:cNvSpPr txBox="1"/>
          <p:nvPr/>
        </p:nvSpPr>
        <p:spPr>
          <a:xfrm>
            <a:off x="10744199" y="7929246"/>
            <a:ext cx="6199171" cy="455295"/>
          </a:xfrm>
          <a:prstGeom prst="rect">
            <a:avLst/>
          </a:prstGeom>
        </p:spPr>
        <p:txBody>
          <a:bodyPr lIns="0" tIns="0" rIns="0" bIns="0" rtlCol="0" anchor="t">
            <a:spAutoFit/>
          </a:bodyPr>
          <a:lstStyle/>
          <a:p>
            <a:pPr marL="0" lvl="0" indent="0" algn="l">
              <a:lnSpc>
                <a:spcPts val="3779"/>
              </a:lnSpc>
              <a:spcBef>
                <a:spcPct val="0"/>
              </a:spcBef>
            </a:pPr>
            <a:r>
              <a:rPr lang="zh-TW" altLang="en-US" sz="2700" b="1" dirty="0">
                <a:solidFill>
                  <a:srgbClr val="000000"/>
                </a:solidFill>
                <a:latin typeface="Noto Sans T Chinese Bold"/>
                <a:ea typeface="Noto Sans T Chinese Bold"/>
                <a:cs typeface="Noto Sans T Chinese Bold"/>
                <a:sym typeface="Noto Sans T Chinese Bold"/>
              </a:rPr>
              <a:t>姓名</a:t>
            </a:r>
            <a:r>
              <a:rPr lang="en-US" altLang="zh-TW" sz="2700" b="1" dirty="0">
                <a:solidFill>
                  <a:srgbClr val="000000"/>
                </a:solidFill>
                <a:latin typeface="Noto Sans T Chinese Bold"/>
                <a:ea typeface="Noto Sans T Chinese Bold"/>
                <a:cs typeface="Noto Sans T Chinese Bold"/>
                <a:sym typeface="Noto Sans T Chinese Bold"/>
              </a:rPr>
              <a:t>:</a:t>
            </a:r>
            <a:r>
              <a:rPr lang="zh-TW" altLang="en-US" sz="2700" b="1" dirty="0">
                <a:solidFill>
                  <a:srgbClr val="000000"/>
                </a:solidFill>
                <a:latin typeface="Noto Sans T Chinese Bold"/>
                <a:ea typeface="Noto Sans T Chinese Bold"/>
                <a:cs typeface="Noto Sans T Chinese Bold"/>
                <a:sym typeface="Noto Sans T Chinese Bold"/>
              </a:rPr>
              <a:t> 林依蒨</a:t>
            </a:r>
            <a:r>
              <a:rPr lang="en-US" sz="2700" b="1" dirty="0">
                <a:solidFill>
                  <a:srgbClr val="000000"/>
                </a:solidFill>
                <a:latin typeface="Noto Sans T Chinese Bold"/>
                <a:ea typeface="Noto Sans T Chinese Bold"/>
                <a:cs typeface="Noto Sans T Chinese Bold"/>
                <a:sym typeface="Noto Sans T Chinese Bold"/>
              </a:rPr>
              <a:t>  </a:t>
            </a:r>
          </a:p>
        </p:txBody>
      </p:sp>
      <p:sp>
        <p:nvSpPr>
          <p:cNvPr id="14" name="AutoShape 11">
            <a:extLst>
              <a:ext uri="{FF2B5EF4-FFF2-40B4-BE49-F238E27FC236}">
                <a16:creationId xmlns:a16="http://schemas.microsoft.com/office/drawing/2014/main" id="{F8A974C8-1E20-5518-FC54-D071A68DC11F}"/>
              </a:ext>
            </a:extLst>
          </p:cNvPr>
          <p:cNvSpPr/>
          <p:nvPr/>
        </p:nvSpPr>
        <p:spPr>
          <a:xfrm>
            <a:off x="10744200" y="7637897"/>
            <a:ext cx="6199171" cy="0"/>
          </a:xfrm>
          <a:prstGeom prst="line">
            <a:avLst/>
          </a:prstGeom>
          <a:ln w="19050" cap="flat">
            <a:solidFill>
              <a:srgbClr val="FA643F"/>
            </a:solidFill>
            <a:prstDash val="solid"/>
            <a:headEnd type="none" w="sm" len="sm"/>
            <a:tailEnd type="none" w="sm" len="sm"/>
          </a:ln>
        </p:spPr>
        <p:txBody>
          <a:bodyPr/>
          <a:lstStyle/>
          <a:p>
            <a:endParaRPr lang="zh-TW" altLang="en-US"/>
          </a:p>
        </p:txBody>
      </p:sp>
      <p:sp>
        <p:nvSpPr>
          <p:cNvPr id="15" name="TextBox 10">
            <a:extLst>
              <a:ext uri="{FF2B5EF4-FFF2-40B4-BE49-F238E27FC236}">
                <a16:creationId xmlns:a16="http://schemas.microsoft.com/office/drawing/2014/main" id="{5FFBE90E-50EF-37CD-6CF3-1FF8675FC4AC}"/>
              </a:ext>
            </a:extLst>
          </p:cNvPr>
          <p:cNvSpPr txBox="1"/>
          <p:nvPr/>
        </p:nvSpPr>
        <p:spPr>
          <a:xfrm>
            <a:off x="10744199" y="7076385"/>
            <a:ext cx="6199171" cy="455295"/>
          </a:xfrm>
          <a:prstGeom prst="rect">
            <a:avLst/>
          </a:prstGeom>
        </p:spPr>
        <p:txBody>
          <a:bodyPr lIns="0" tIns="0" rIns="0" bIns="0" rtlCol="0" anchor="t">
            <a:spAutoFit/>
          </a:bodyPr>
          <a:lstStyle/>
          <a:p>
            <a:pPr marL="0" lvl="0" indent="0" algn="l">
              <a:lnSpc>
                <a:spcPts val="3779"/>
              </a:lnSpc>
              <a:spcBef>
                <a:spcPct val="0"/>
              </a:spcBef>
            </a:pPr>
            <a:r>
              <a:rPr lang="zh-TW" altLang="en-US" sz="2700" b="1" dirty="0">
                <a:solidFill>
                  <a:srgbClr val="000000"/>
                </a:solidFill>
                <a:latin typeface="Noto Sans T Chinese Bold"/>
                <a:ea typeface="Noto Sans T Chinese Bold"/>
                <a:cs typeface="Noto Sans T Chinese Bold"/>
                <a:sym typeface="Noto Sans T Chinese Bold"/>
              </a:rPr>
              <a:t>交作業的人 </a:t>
            </a:r>
            <a:endParaRPr lang="en-US" sz="2700" b="1" dirty="0">
              <a:solidFill>
                <a:srgbClr val="000000"/>
              </a:solidFill>
              <a:latin typeface="Noto Sans T Chinese Bold"/>
              <a:ea typeface="Noto Sans T Chinese Bold"/>
              <a:cs typeface="Noto Sans T Chinese Bold"/>
              <a:sym typeface="Noto Sans T Chinese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zh-TW" altLang="en-US"/>
          </a:p>
        </p:txBody>
      </p:sp>
      <p:grpSp>
        <p:nvGrpSpPr>
          <p:cNvPr id="3" name="Group 3"/>
          <p:cNvGrpSpPr/>
          <p:nvPr/>
        </p:nvGrpSpPr>
        <p:grpSpPr>
          <a:xfrm>
            <a:off x="5860902" y="1229374"/>
            <a:ext cx="11398398" cy="655927"/>
            <a:chOff x="0" y="0"/>
            <a:chExt cx="15197864" cy="874569"/>
          </a:xfrm>
        </p:grpSpPr>
        <p:grpSp>
          <p:nvGrpSpPr>
            <p:cNvPr id="4" name="Group 4"/>
            <p:cNvGrpSpPr/>
            <p:nvPr/>
          </p:nvGrpSpPr>
          <p:grpSpPr>
            <a:xfrm>
              <a:off x="0" y="0"/>
              <a:ext cx="15197864" cy="874569"/>
              <a:chOff x="0" y="0"/>
              <a:chExt cx="16422293" cy="945029"/>
            </a:xfrm>
          </p:grpSpPr>
          <p:sp>
            <p:nvSpPr>
              <p:cNvPr id="5" name="Freeform 5"/>
              <p:cNvSpPr/>
              <p:nvPr/>
            </p:nvSpPr>
            <p:spPr>
              <a:xfrm>
                <a:off x="0" y="0"/>
                <a:ext cx="16423564" cy="945029"/>
              </a:xfrm>
              <a:custGeom>
                <a:avLst/>
                <a:gdLst/>
                <a:ahLst/>
                <a:cxnLst/>
                <a:rect l="l" t="t" r="r" b="b"/>
                <a:pathLst>
                  <a:path w="16423564" h="945029">
                    <a:moveTo>
                      <a:pt x="15869844" y="945029"/>
                    </a:moveTo>
                    <a:lnTo>
                      <a:pt x="553720" y="945029"/>
                    </a:lnTo>
                    <a:cubicBezTo>
                      <a:pt x="247650" y="945029"/>
                      <a:pt x="0" y="733433"/>
                      <a:pt x="0" y="473042"/>
                    </a:cubicBezTo>
                    <a:cubicBezTo>
                      <a:pt x="0" y="211567"/>
                      <a:pt x="247650" y="0"/>
                      <a:pt x="553720" y="0"/>
                    </a:cubicBezTo>
                    <a:lnTo>
                      <a:pt x="15869844" y="0"/>
                    </a:lnTo>
                    <a:cubicBezTo>
                      <a:pt x="16175913" y="0"/>
                      <a:pt x="16423563" y="211567"/>
                      <a:pt x="16423563" y="473042"/>
                    </a:cubicBezTo>
                    <a:cubicBezTo>
                      <a:pt x="16422294" y="733433"/>
                      <a:pt x="16174644" y="945029"/>
                      <a:pt x="15869844" y="945029"/>
                    </a:cubicBezTo>
                    <a:close/>
                  </a:path>
                </a:pathLst>
              </a:custGeom>
              <a:solidFill>
                <a:srgbClr val="000000">
                  <a:alpha val="40784"/>
                </a:srgbClr>
              </a:solidFill>
            </p:spPr>
            <p:txBody>
              <a:bodyPr/>
              <a:lstStyle/>
              <a:p>
                <a:endParaRPr lang="zh-TW" altLang="en-US"/>
              </a:p>
            </p:txBody>
          </p:sp>
        </p:grpSp>
        <p:sp>
          <p:nvSpPr>
            <p:cNvPr id="6" name="TextBox 6"/>
            <p:cNvSpPr txBox="1"/>
            <p:nvPr/>
          </p:nvSpPr>
          <p:spPr>
            <a:xfrm>
              <a:off x="1143407" y="215900"/>
              <a:ext cx="12439990" cy="440267"/>
            </a:xfrm>
            <a:prstGeom prst="rect">
              <a:avLst/>
            </a:prstGeom>
          </p:spPr>
          <p:txBody>
            <a:bodyPr lIns="0" tIns="0" rIns="0" bIns="0" rtlCol="0" anchor="t">
              <a:spAutoFit/>
            </a:bodyPr>
            <a:lstStyle/>
            <a:p>
              <a:pPr algn="ctr">
                <a:lnSpc>
                  <a:spcPts val="2800"/>
                </a:lnSpc>
              </a:pPr>
              <a:r>
                <a:rPr lang="en-US" sz="2000">
                  <a:solidFill>
                    <a:srgbClr val="FFFFFF"/>
                  </a:solidFill>
                  <a:latin typeface="Noto Sans T Chinese"/>
                  <a:ea typeface="Noto Sans T Chinese"/>
                  <a:cs typeface="Noto Sans T Chinese"/>
                  <a:sym typeface="Noto Sans T Chinese"/>
                </a:rPr>
                <a:t>大家好，我是LeeLee，從北京來的, 因為種種因素,你們看到的人不是我原來的樣子</a:t>
              </a:r>
            </a:p>
          </p:txBody>
        </p:sp>
      </p:grpSp>
      <p:sp>
        <p:nvSpPr>
          <p:cNvPr id="7" name="TextBox 7"/>
          <p:cNvSpPr txBox="1"/>
          <p:nvPr/>
        </p:nvSpPr>
        <p:spPr>
          <a:xfrm>
            <a:off x="1732633" y="1038225"/>
            <a:ext cx="4213617" cy="10477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FFFFFF"/>
                </a:solidFill>
                <a:latin typeface="Noto Sans T Chinese Bold"/>
                <a:ea typeface="Noto Sans T Chinese Bold"/>
                <a:cs typeface="Noto Sans T Chinese Bold"/>
                <a:sym typeface="Noto Sans T Chinese Bold"/>
              </a:rPr>
              <a:t>自我介紹</a:t>
            </a:r>
          </a:p>
        </p:txBody>
      </p:sp>
      <p:sp>
        <p:nvSpPr>
          <p:cNvPr id="8" name="TextBox 8"/>
          <p:cNvSpPr txBox="1"/>
          <p:nvPr/>
        </p:nvSpPr>
        <p:spPr>
          <a:xfrm>
            <a:off x="1028700" y="1047750"/>
            <a:ext cx="567361" cy="355600"/>
          </a:xfrm>
          <a:prstGeom prst="rect">
            <a:avLst/>
          </a:prstGeom>
        </p:spPr>
        <p:txBody>
          <a:bodyPr lIns="0" tIns="0" rIns="0" bIns="0" rtlCol="0" anchor="t">
            <a:spAutoFit/>
          </a:bodyPr>
          <a:lstStyle/>
          <a:p>
            <a:pPr algn="l">
              <a:lnSpc>
                <a:spcPts val="2749"/>
              </a:lnSpc>
            </a:pPr>
            <a:r>
              <a:rPr lang="en-US" sz="2499" b="1">
                <a:solidFill>
                  <a:srgbClr val="FA643F"/>
                </a:solidFill>
                <a:latin typeface="Noto Sans T Chinese Bold"/>
                <a:ea typeface="Noto Sans T Chinese Bold"/>
                <a:cs typeface="Noto Sans T Chinese Bold"/>
                <a:sym typeface="Noto Sans T Chinese Bold"/>
              </a:rPr>
              <a:t>00</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D4F50"/>
        </a:solidFill>
        <a:effectLst/>
      </p:bgPr>
    </p:bg>
    <p:spTree>
      <p:nvGrpSpPr>
        <p:cNvPr id="1" name=""/>
        <p:cNvGrpSpPr/>
        <p:nvPr/>
      </p:nvGrpSpPr>
      <p:grpSpPr>
        <a:xfrm>
          <a:off x="0" y="0"/>
          <a:ext cx="0" cy="0"/>
          <a:chOff x="0" y="0"/>
          <a:chExt cx="0" cy="0"/>
        </a:xfrm>
      </p:grpSpPr>
      <p:grpSp>
        <p:nvGrpSpPr>
          <p:cNvPr id="2" name="Group 2"/>
          <p:cNvGrpSpPr/>
          <p:nvPr/>
        </p:nvGrpSpPr>
        <p:grpSpPr>
          <a:xfrm>
            <a:off x="3839441" y="1229374"/>
            <a:ext cx="11857535" cy="655927"/>
            <a:chOff x="0" y="0"/>
            <a:chExt cx="17083797" cy="945029"/>
          </a:xfrm>
        </p:grpSpPr>
        <p:sp>
          <p:nvSpPr>
            <p:cNvPr id="3" name="Freeform 3"/>
            <p:cNvSpPr/>
            <p:nvPr/>
          </p:nvSpPr>
          <p:spPr>
            <a:xfrm>
              <a:off x="0" y="0"/>
              <a:ext cx="17085067" cy="945029"/>
            </a:xfrm>
            <a:custGeom>
              <a:avLst/>
              <a:gdLst/>
              <a:ahLst/>
              <a:cxnLst/>
              <a:rect l="l" t="t" r="r" b="b"/>
              <a:pathLst>
                <a:path w="17085067" h="945029">
                  <a:moveTo>
                    <a:pt x="16531348" y="945029"/>
                  </a:moveTo>
                  <a:lnTo>
                    <a:pt x="553720" y="945029"/>
                  </a:lnTo>
                  <a:cubicBezTo>
                    <a:pt x="247650" y="945029"/>
                    <a:pt x="0" y="733433"/>
                    <a:pt x="0" y="473042"/>
                  </a:cubicBezTo>
                  <a:cubicBezTo>
                    <a:pt x="0" y="211567"/>
                    <a:pt x="247650" y="0"/>
                    <a:pt x="553720" y="0"/>
                  </a:cubicBezTo>
                  <a:lnTo>
                    <a:pt x="16531348" y="0"/>
                  </a:lnTo>
                  <a:cubicBezTo>
                    <a:pt x="16837417" y="0"/>
                    <a:pt x="17085067" y="211567"/>
                    <a:pt x="17085067" y="473042"/>
                  </a:cubicBezTo>
                  <a:cubicBezTo>
                    <a:pt x="17083798" y="733433"/>
                    <a:pt x="16836148" y="945029"/>
                    <a:pt x="16531348" y="945029"/>
                  </a:cubicBezTo>
                  <a:close/>
                </a:path>
              </a:pathLst>
            </a:custGeom>
            <a:solidFill>
              <a:srgbClr val="FFFFFF"/>
            </a:solidFill>
          </p:spPr>
          <p:txBody>
            <a:bodyPr/>
            <a:lstStyle/>
            <a:p>
              <a:endParaRPr lang="zh-TW" altLang="en-US"/>
            </a:p>
          </p:txBody>
        </p:sp>
      </p:grpSp>
      <p:sp>
        <p:nvSpPr>
          <p:cNvPr id="4" name="TextBox 4"/>
          <p:cNvSpPr txBox="1"/>
          <p:nvPr/>
        </p:nvSpPr>
        <p:spPr>
          <a:xfrm>
            <a:off x="4441973" y="1381774"/>
            <a:ext cx="11255003" cy="339725"/>
          </a:xfrm>
          <a:prstGeom prst="rect">
            <a:avLst/>
          </a:prstGeom>
        </p:spPr>
        <p:txBody>
          <a:bodyPr lIns="0" tIns="0" rIns="0" bIns="0" rtlCol="0" anchor="t">
            <a:spAutoFit/>
          </a:bodyPr>
          <a:lstStyle/>
          <a:p>
            <a:pPr algn="l">
              <a:lnSpc>
                <a:spcPts val="2800"/>
              </a:lnSpc>
            </a:pPr>
            <a:r>
              <a:rPr lang="en-US" sz="2000" b="1">
                <a:solidFill>
                  <a:srgbClr val="4D4F50"/>
                </a:solidFill>
                <a:latin typeface="Noto Sans T Chinese Bold"/>
                <a:ea typeface="Noto Sans T Chinese Bold"/>
                <a:cs typeface="Noto Sans T Chinese Bold"/>
                <a:sym typeface="Noto Sans T Chinese Bold"/>
              </a:rPr>
              <a:t>我在找Cici，說好要去看元宇宙變裝秀的，我都穿上洋人的騎士服裝了，結果她人就不見了</a:t>
            </a:r>
          </a:p>
        </p:txBody>
      </p:sp>
      <p:sp>
        <p:nvSpPr>
          <p:cNvPr id="5" name="TextBox 5"/>
          <p:cNvSpPr txBox="1"/>
          <p:nvPr/>
        </p:nvSpPr>
        <p:spPr>
          <a:xfrm>
            <a:off x="1732633" y="1038225"/>
            <a:ext cx="2106809" cy="10477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FFFFFF"/>
                </a:solidFill>
                <a:latin typeface="Noto Sans T Chinese Bold"/>
                <a:ea typeface="Noto Sans T Chinese Bold"/>
                <a:cs typeface="Noto Sans T Chinese Bold"/>
                <a:sym typeface="Noto Sans T Chinese Bold"/>
              </a:rPr>
              <a:t>目標</a:t>
            </a:r>
          </a:p>
        </p:txBody>
      </p:sp>
      <p:sp>
        <p:nvSpPr>
          <p:cNvPr id="6" name="TextBox 6"/>
          <p:cNvSpPr txBox="1"/>
          <p:nvPr/>
        </p:nvSpPr>
        <p:spPr>
          <a:xfrm>
            <a:off x="1028700" y="1047750"/>
            <a:ext cx="567361" cy="355600"/>
          </a:xfrm>
          <a:prstGeom prst="rect">
            <a:avLst/>
          </a:prstGeom>
        </p:spPr>
        <p:txBody>
          <a:bodyPr lIns="0" tIns="0" rIns="0" bIns="0" rtlCol="0" anchor="t">
            <a:spAutoFit/>
          </a:bodyPr>
          <a:lstStyle/>
          <a:p>
            <a:pPr algn="l">
              <a:lnSpc>
                <a:spcPts val="2749"/>
              </a:lnSpc>
            </a:pPr>
            <a:r>
              <a:rPr lang="en-US" sz="2499" b="1">
                <a:solidFill>
                  <a:srgbClr val="FFFFFF"/>
                </a:solidFill>
                <a:latin typeface="Noto Sans T Chinese Bold"/>
                <a:ea typeface="Noto Sans T Chinese Bold"/>
                <a:cs typeface="Noto Sans T Chinese Bold"/>
                <a:sym typeface="Noto Sans T Chinese Bold"/>
              </a:rPr>
              <a:t>01</a:t>
            </a:r>
          </a:p>
        </p:txBody>
      </p:sp>
      <p:sp>
        <p:nvSpPr>
          <p:cNvPr id="7" name="Freeform 7"/>
          <p:cNvSpPr/>
          <p:nvPr/>
        </p:nvSpPr>
        <p:spPr>
          <a:xfrm>
            <a:off x="1028700" y="3166924"/>
            <a:ext cx="9637850" cy="5515431"/>
          </a:xfrm>
          <a:custGeom>
            <a:avLst/>
            <a:gdLst/>
            <a:ahLst/>
            <a:cxnLst/>
            <a:rect l="l" t="t" r="r" b="b"/>
            <a:pathLst>
              <a:path w="9637850" h="5515431">
                <a:moveTo>
                  <a:pt x="0" y="0"/>
                </a:moveTo>
                <a:lnTo>
                  <a:pt x="9637850" y="0"/>
                </a:lnTo>
                <a:lnTo>
                  <a:pt x="9637850" y="5515431"/>
                </a:lnTo>
                <a:lnTo>
                  <a:pt x="0" y="5515431"/>
                </a:lnTo>
                <a:lnTo>
                  <a:pt x="0" y="0"/>
                </a:lnTo>
                <a:close/>
              </a:path>
            </a:pathLst>
          </a:custGeom>
          <a:blipFill>
            <a:blip r:embed="rId3"/>
            <a:stretch>
              <a:fillRect l="-929" r="-929"/>
            </a:stretch>
          </a:blipFill>
        </p:spPr>
        <p:txBody>
          <a:bodyPr/>
          <a:lstStyle/>
          <a:p>
            <a:endParaRPr lang="zh-TW"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D4F50"/>
        </a:solidFill>
        <a:effectLst/>
      </p:bgPr>
    </p:bg>
    <p:spTree>
      <p:nvGrpSpPr>
        <p:cNvPr id="1" name=""/>
        <p:cNvGrpSpPr/>
        <p:nvPr/>
      </p:nvGrpSpPr>
      <p:grpSpPr>
        <a:xfrm>
          <a:off x="0" y="0"/>
          <a:ext cx="0" cy="0"/>
          <a:chOff x="0" y="0"/>
          <a:chExt cx="0" cy="0"/>
        </a:xfrm>
      </p:grpSpPr>
      <p:grpSp>
        <p:nvGrpSpPr>
          <p:cNvPr id="2" name="Group 2"/>
          <p:cNvGrpSpPr/>
          <p:nvPr/>
        </p:nvGrpSpPr>
        <p:grpSpPr>
          <a:xfrm>
            <a:off x="3839441" y="1229374"/>
            <a:ext cx="12609463" cy="655927"/>
            <a:chOff x="0" y="0"/>
            <a:chExt cx="18167141" cy="945029"/>
          </a:xfrm>
        </p:grpSpPr>
        <p:sp>
          <p:nvSpPr>
            <p:cNvPr id="3" name="Freeform 3"/>
            <p:cNvSpPr/>
            <p:nvPr/>
          </p:nvSpPr>
          <p:spPr>
            <a:xfrm>
              <a:off x="0" y="0"/>
              <a:ext cx="18168410" cy="945029"/>
            </a:xfrm>
            <a:custGeom>
              <a:avLst/>
              <a:gdLst/>
              <a:ahLst/>
              <a:cxnLst/>
              <a:rect l="l" t="t" r="r" b="b"/>
              <a:pathLst>
                <a:path w="18168410" h="945029">
                  <a:moveTo>
                    <a:pt x="17614691" y="945029"/>
                  </a:moveTo>
                  <a:lnTo>
                    <a:pt x="553720" y="945029"/>
                  </a:lnTo>
                  <a:cubicBezTo>
                    <a:pt x="247650" y="945029"/>
                    <a:pt x="0" y="733433"/>
                    <a:pt x="0" y="473042"/>
                  </a:cubicBezTo>
                  <a:cubicBezTo>
                    <a:pt x="0" y="211567"/>
                    <a:pt x="247650" y="0"/>
                    <a:pt x="553720" y="0"/>
                  </a:cubicBezTo>
                  <a:lnTo>
                    <a:pt x="17614691" y="0"/>
                  </a:lnTo>
                  <a:cubicBezTo>
                    <a:pt x="17920760" y="0"/>
                    <a:pt x="18168410" y="211567"/>
                    <a:pt x="18168410" y="473042"/>
                  </a:cubicBezTo>
                  <a:cubicBezTo>
                    <a:pt x="18167141" y="733433"/>
                    <a:pt x="17919491" y="945029"/>
                    <a:pt x="17614691" y="945029"/>
                  </a:cubicBezTo>
                  <a:close/>
                </a:path>
              </a:pathLst>
            </a:custGeom>
            <a:solidFill>
              <a:srgbClr val="FFFFFF"/>
            </a:solidFill>
          </p:spPr>
          <p:txBody>
            <a:bodyPr/>
            <a:lstStyle/>
            <a:p>
              <a:endParaRPr lang="zh-TW" altLang="en-US"/>
            </a:p>
          </p:txBody>
        </p:sp>
      </p:grpSp>
      <p:sp>
        <p:nvSpPr>
          <p:cNvPr id="4" name="TextBox 4"/>
          <p:cNvSpPr txBox="1"/>
          <p:nvPr/>
        </p:nvSpPr>
        <p:spPr>
          <a:xfrm>
            <a:off x="4196649" y="1368425"/>
            <a:ext cx="13190818" cy="339725"/>
          </a:xfrm>
          <a:prstGeom prst="rect">
            <a:avLst/>
          </a:prstGeom>
        </p:spPr>
        <p:txBody>
          <a:bodyPr lIns="0" tIns="0" rIns="0" bIns="0" rtlCol="0" anchor="t">
            <a:spAutoFit/>
          </a:bodyPr>
          <a:lstStyle/>
          <a:p>
            <a:pPr algn="l">
              <a:lnSpc>
                <a:spcPts val="2800"/>
              </a:lnSpc>
            </a:pPr>
            <a:r>
              <a:rPr lang="en-US" sz="2000" b="1">
                <a:solidFill>
                  <a:srgbClr val="4D4F50"/>
                </a:solidFill>
                <a:latin typeface="Noto Sans T Chinese Bold"/>
                <a:ea typeface="Noto Sans T Chinese Bold"/>
                <a:cs typeface="Noto Sans T Chinese Bold"/>
                <a:sym typeface="Noto Sans T Chinese Bold"/>
              </a:rPr>
              <a:t>我們好像處在兩個不同的空間!!!找不到主子，等一下脾氣大發就糟了!!!甚麼元宇宙?不方便，真討厭!!!!!</a:t>
            </a:r>
          </a:p>
        </p:txBody>
      </p:sp>
      <p:sp>
        <p:nvSpPr>
          <p:cNvPr id="5" name="TextBox 5"/>
          <p:cNvSpPr txBox="1"/>
          <p:nvPr/>
        </p:nvSpPr>
        <p:spPr>
          <a:xfrm>
            <a:off x="1732633" y="1038225"/>
            <a:ext cx="2106809" cy="10477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FFFFFF"/>
                </a:solidFill>
                <a:latin typeface="Noto Sans T Chinese Bold"/>
                <a:ea typeface="Noto Sans T Chinese Bold"/>
                <a:cs typeface="Noto Sans T Chinese Bold"/>
                <a:sym typeface="Noto Sans T Chinese Bold"/>
              </a:rPr>
              <a:t>阻礙: </a:t>
            </a:r>
          </a:p>
        </p:txBody>
      </p:sp>
      <p:sp>
        <p:nvSpPr>
          <p:cNvPr id="6" name="TextBox 6"/>
          <p:cNvSpPr txBox="1"/>
          <p:nvPr/>
        </p:nvSpPr>
        <p:spPr>
          <a:xfrm>
            <a:off x="1028700" y="1047750"/>
            <a:ext cx="567361" cy="355600"/>
          </a:xfrm>
          <a:prstGeom prst="rect">
            <a:avLst/>
          </a:prstGeom>
        </p:spPr>
        <p:txBody>
          <a:bodyPr lIns="0" tIns="0" rIns="0" bIns="0" rtlCol="0" anchor="t">
            <a:spAutoFit/>
          </a:bodyPr>
          <a:lstStyle/>
          <a:p>
            <a:pPr algn="l">
              <a:lnSpc>
                <a:spcPts val="2749"/>
              </a:lnSpc>
            </a:pPr>
            <a:r>
              <a:rPr lang="en-US" sz="2499" b="1">
                <a:solidFill>
                  <a:srgbClr val="FFFFFF"/>
                </a:solidFill>
                <a:latin typeface="Noto Sans T Chinese Bold"/>
                <a:ea typeface="Noto Sans T Chinese Bold"/>
                <a:cs typeface="Noto Sans T Chinese Bold"/>
                <a:sym typeface="Noto Sans T Chinese Bold"/>
              </a:rPr>
              <a:t>02</a:t>
            </a:r>
          </a:p>
        </p:txBody>
      </p:sp>
      <p:sp>
        <p:nvSpPr>
          <p:cNvPr id="7" name="Freeform 7"/>
          <p:cNvSpPr/>
          <p:nvPr/>
        </p:nvSpPr>
        <p:spPr>
          <a:xfrm>
            <a:off x="1028700" y="3166924"/>
            <a:ext cx="9637850" cy="5515431"/>
          </a:xfrm>
          <a:custGeom>
            <a:avLst/>
            <a:gdLst/>
            <a:ahLst/>
            <a:cxnLst/>
            <a:rect l="l" t="t" r="r" b="b"/>
            <a:pathLst>
              <a:path w="9637850" h="5515431">
                <a:moveTo>
                  <a:pt x="0" y="0"/>
                </a:moveTo>
                <a:lnTo>
                  <a:pt x="9637850" y="0"/>
                </a:lnTo>
                <a:lnTo>
                  <a:pt x="9637850" y="5515431"/>
                </a:lnTo>
                <a:lnTo>
                  <a:pt x="0" y="5515431"/>
                </a:lnTo>
                <a:lnTo>
                  <a:pt x="0" y="0"/>
                </a:lnTo>
                <a:close/>
              </a:path>
            </a:pathLst>
          </a:custGeom>
          <a:blipFill>
            <a:blip r:embed="rId3"/>
            <a:stretch>
              <a:fillRect l="-929" r="-929"/>
            </a:stretch>
          </a:blipFill>
        </p:spPr>
        <p:txBody>
          <a:bodyPr/>
          <a:lstStyle/>
          <a:p>
            <a:endParaRPr lang="zh-TW" altLang="en-US"/>
          </a:p>
        </p:txBody>
      </p:sp>
      <p:sp>
        <p:nvSpPr>
          <p:cNvPr id="9" name="Freeform 9"/>
          <p:cNvSpPr/>
          <p:nvPr/>
        </p:nvSpPr>
        <p:spPr>
          <a:xfrm>
            <a:off x="1028700" y="3176202"/>
            <a:ext cx="9637850" cy="5491889"/>
          </a:xfrm>
          <a:custGeom>
            <a:avLst/>
            <a:gdLst/>
            <a:ahLst/>
            <a:cxnLst/>
            <a:rect l="l" t="t" r="r" b="b"/>
            <a:pathLst>
              <a:path w="9637850" h="5491889">
                <a:moveTo>
                  <a:pt x="0" y="0"/>
                </a:moveTo>
                <a:lnTo>
                  <a:pt x="9637850" y="0"/>
                </a:lnTo>
                <a:lnTo>
                  <a:pt x="9637850" y="5491888"/>
                </a:lnTo>
                <a:lnTo>
                  <a:pt x="0" y="5491888"/>
                </a:lnTo>
                <a:lnTo>
                  <a:pt x="0" y="0"/>
                </a:lnTo>
                <a:close/>
              </a:path>
            </a:pathLst>
          </a:custGeom>
          <a:blipFill>
            <a:blip r:embed="rId4"/>
            <a:stretch>
              <a:fillRect r="-1302"/>
            </a:stretch>
          </a:blipFill>
        </p:spPr>
        <p:txBody>
          <a:bodyPr/>
          <a:lstStyle/>
          <a:p>
            <a:endParaRPr lang="zh-TW"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D4F50"/>
        </a:solidFill>
        <a:effectLst/>
      </p:bgPr>
    </p:bg>
    <p:spTree>
      <p:nvGrpSpPr>
        <p:cNvPr id="1" name=""/>
        <p:cNvGrpSpPr/>
        <p:nvPr/>
      </p:nvGrpSpPr>
      <p:grpSpPr>
        <a:xfrm>
          <a:off x="0" y="0"/>
          <a:ext cx="0" cy="0"/>
          <a:chOff x="0" y="0"/>
          <a:chExt cx="0" cy="0"/>
        </a:xfrm>
      </p:grpSpPr>
      <p:grpSp>
        <p:nvGrpSpPr>
          <p:cNvPr id="2" name="Group 2"/>
          <p:cNvGrpSpPr/>
          <p:nvPr/>
        </p:nvGrpSpPr>
        <p:grpSpPr>
          <a:xfrm>
            <a:off x="3839441" y="1229374"/>
            <a:ext cx="12609463" cy="655927"/>
            <a:chOff x="0" y="0"/>
            <a:chExt cx="18167141" cy="945029"/>
          </a:xfrm>
        </p:grpSpPr>
        <p:sp>
          <p:nvSpPr>
            <p:cNvPr id="3" name="Freeform 3"/>
            <p:cNvSpPr/>
            <p:nvPr/>
          </p:nvSpPr>
          <p:spPr>
            <a:xfrm>
              <a:off x="0" y="0"/>
              <a:ext cx="18168410" cy="945029"/>
            </a:xfrm>
            <a:custGeom>
              <a:avLst/>
              <a:gdLst/>
              <a:ahLst/>
              <a:cxnLst/>
              <a:rect l="l" t="t" r="r" b="b"/>
              <a:pathLst>
                <a:path w="18168410" h="945029">
                  <a:moveTo>
                    <a:pt x="17614691" y="945029"/>
                  </a:moveTo>
                  <a:lnTo>
                    <a:pt x="553720" y="945029"/>
                  </a:lnTo>
                  <a:cubicBezTo>
                    <a:pt x="247650" y="945029"/>
                    <a:pt x="0" y="733433"/>
                    <a:pt x="0" y="473042"/>
                  </a:cubicBezTo>
                  <a:cubicBezTo>
                    <a:pt x="0" y="211567"/>
                    <a:pt x="247650" y="0"/>
                    <a:pt x="553720" y="0"/>
                  </a:cubicBezTo>
                  <a:lnTo>
                    <a:pt x="17614691" y="0"/>
                  </a:lnTo>
                  <a:cubicBezTo>
                    <a:pt x="17920760" y="0"/>
                    <a:pt x="18168410" y="211567"/>
                    <a:pt x="18168410" y="473042"/>
                  </a:cubicBezTo>
                  <a:cubicBezTo>
                    <a:pt x="18167141" y="733433"/>
                    <a:pt x="17919491" y="945029"/>
                    <a:pt x="17614691" y="945029"/>
                  </a:cubicBezTo>
                  <a:close/>
                </a:path>
              </a:pathLst>
            </a:custGeom>
            <a:solidFill>
              <a:srgbClr val="FFFFFF"/>
            </a:solidFill>
          </p:spPr>
          <p:txBody>
            <a:bodyPr/>
            <a:lstStyle/>
            <a:p>
              <a:endParaRPr lang="zh-TW" altLang="en-US"/>
            </a:p>
          </p:txBody>
        </p:sp>
      </p:grpSp>
      <p:sp>
        <p:nvSpPr>
          <p:cNvPr id="4" name="TextBox 4"/>
          <p:cNvSpPr txBox="1"/>
          <p:nvPr/>
        </p:nvSpPr>
        <p:spPr>
          <a:xfrm>
            <a:off x="4196649" y="1368425"/>
            <a:ext cx="13190818" cy="339725"/>
          </a:xfrm>
          <a:prstGeom prst="rect">
            <a:avLst/>
          </a:prstGeom>
        </p:spPr>
        <p:txBody>
          <a:bodyPr lIns="0" tIns="0" rIns="0" bIns="0" rtlCol="0" anchor="t">
            <a:spAutoFit/>
          </a:bodyPr>
          <a:lstStyle/>
          <a:p>
            <a:pPr algn="l">
              <a:lnSpc>
                <a:spcPts val="2800"/>
              </a:lnSpc>
            </a:pPr>
            <a:r>
              <a:rPr lang="en-US" sz="2000" b="1">
                <a:solidFill>
                  <a:srgbClr val="4D4F50"/>
                </a:solidFill>
                <a:latin typeface="Noto Sans T Chinese Bold"/>
                <a:ea typeface="Noto Sans T Chinese Bold"/>
                <a:cs typeface="Noto Sans T Chinese Bold"/>
                <a:sym typeface="Noto Sans T Chinese Bold"/>
              </a:rPr>
              <a:t>我只能在這裡說說話、不能動，但她好像可以在她的元宇宙裡玩特技呢！</a:t>
            </a:r>
          </a:p>
        </p:txBody>
      </p:sp>
      <p:sp>
        <p:nvSpPr>
          <p:cNvPr id="5" name="TextBox 5"/>
          <p:cNvSpPr txBox="1"/>
          <p:nvPr/>
        </p:nvSpPr>
        <p:spPr>
          <a:xfrm>
            <a:off x="1732633" y="1038225"/>
            <a:ext cx="2106809" cy="10477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FFFFFF"/>
                </a:solidFill>
                <a:latin typeface="Noto Sans T Chinese Bold"/>
                <a:ea typeface="Noto Sans T Chinese Bold"/>
                <a:cs typeface="Noto Sans T Chinese Bold"/>
                <a:sym typeface="Noto Sans T Chinese Bold"/>
              </a:rPr>
              <a:t>努力: </a:t>
            </a:r>
          </a:p>
        </p:txBody>
      </p:sp>
      <p:sp>
        <p:nvSpPr>
          <p:cNvPr id="6" name="TextBox 6"/>
          <p:cNvSpPr txBox="1"/>
          <p:nvPr/>
        </p:nvSpPr>
        <p:spPr>
          <a:xfrm>
            <a:off x="1028700" y="1047750"/>
            <a:ext cx="567361" cy="355600"/>
          </a:xfrm>
          <a:prstGeom prst="rect">
            <a:avLst/>
          </a:prstGeom>
        </p:spPr>
        <p:txBody>
          <a:bodyPr lIns="0" tIns="0" rIns="0" bIns="0" rtlCol="0" anchor="t">
            <a:spAutoFit/>
          </a:bodyPr>
          <a:lstStyle/>
          <a:p>
            <a:pPr algn="l">
              <a:lnSpc>
                <a:spcPts val="2749"/>
              </a:lnSpc>
            </a:pPr>
            <a:r>
              <a:rPr lang="en-US" sz="2499" b="1">
                <a:solidFill>
                  <a:srgbClr val="FFFFFF"/>
                </a:solidFill>
                <a:latin typeface="Noto Sans T Chinese Bold"/>
                <a:ea typeface="Noto Sans T Chinese Bold"/>
                <a:cs typeface="Noto Sans T Chinese Bold"/>
                <a:sym typeface="Noto Sans T Chinese Bold"/>
              </a:rPr>
              <a:t>03</a:t>
            </a:r>
          </a:p>
        </p:txBody>
      </p:sp>
      <p:sp>
        <p:nvSpPr>
          <p:cNvPr id="8" name="Freeform 8"/>
          <p:cNvSpPr/>
          <p:nvPr/>
        </p:nvSpPr>
        <p:spPr>
          <a:xfrm>
            <a:off x="1028700" y="3166924"/>
            <a:ext cx="9637850" cy="5515431"/>
          </a:xfrm>
          <a:custGeom>
            <a:avLst/>
            <a:gdLst/>
            <a:ahLst/>
            <a:cxnLst/>
            <a:rect l="l" t="t" r="r" b="b"/>
            <a:pathLst>
              <a:path w="9637850" h="5515431">
                <a:moveTo>
                  <a:pt x="0" y="0"/>
                </a:moveTo>
                <a:lnTo>
                  <a:pt x="9637850" y="0"/>
                </a:lnTo>
                <a:lnTo>
                  <a:pt x="9637850" y="5515431"/>
                </a:lnTo>
                <a:lnTo>
                  <a:pt x="0" y="5515431"/>
                </a:lnTo>
                <a:lnTo>
                  <a:pt x="0" y="0"/>
                </a:lnTo>
                <a:close/>
              </a:path>
            </a:pathLst>
          </a:custGeom>
          <a:blipFill>
            <a:blip r:embed="rId3"/>
            <a:stretch>
              <a:fillRect l="-868" r="-868"/>
            </a:stretch>
          </a:blipFill>
        </p:spPr>
        <p:txBody>
          <a:bodyPr/>
          <a:lstStyle/>
          <a:p>
            <a:endParaRPr lang="zh-TW"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D4F50"/>
        </a:solidFill>
        <a:effectLst/>
      </p:bgPr>
    </p:bg>
    <p:spTree>
      <p:nvGrpSpPr>
        <p:cNvPr id="1" name=""/>
        <p:cNvGrpSpPr/>
        <p:nvPr/>
      </p:nvGrpSpPr>
      <p:grpSpPr>
        <a:xfrm>
          <a:off x="0" y="0"/>
          <a:ext cx="0" cy="0"/>
          <a:chOff x="0" y="0"/>
          <a:chExt cx="0" cy="0"/>
        </a:xfrm>
      </p:grpSpPr>
      <p:grpSp>
        <p:nvGrpSpPr>
          <p:cNvPr id="2" name="Group 2"/>
          <p:cNvGrpSpPr/>
          <p:nvPr/>
        </p:nvGrpSpPr>
        <p:grpSpPr>
          <a:xfrm>
            <a:off x="3839441" y="1229374"/>
            <a:ext cx="12609463" cy="655927"/>
            <a:chOff x="0" y="0"/>
            <a:chExt cx="18167141" cy="945029"/>
          </a:xfrm>
        </p:grpSpPr>
        <p:sp>
          <p:nvSpPr>
            <p:cNvPr id="3" name="Freeform 3"/>
            <p:cNvSpPr/>
            <p:nvPr/>
          </p:nvSpPr>
          <p:spPr>
            <a:xfrm>
              <a:off x="0" y="0"/>
              <a:ext cx="18168410" cy="945029"/>
            </a:xfrm>
            <a:custGeom>
              <a:avLst/>
              <a:gdLst/>
              <a:ahLst/>
              <a:cxnLst/>
              <a:rect l="l" t="t" r="r" b="b"/>
              <a:pathLst>
                <a:path w="18168410" h="945029">
                  <a:moveTo>
                    <a:pt x="17614691" y="945029"/>
                  </a:moveTo>
                  <a:lnTo>
                    <a:pt x="553720" y="945029"/>
                  </a:lnTo>
                  <a:cubicBezTo>
                    <a:pt x="247650" y="945029"/>
                    <a:pt x="0" y="733433"/>
                    <a:pt x="0" y="473042"/>
                  </a:cubicBezTo>
                  <a:cubicBezTo>
                    <a:pt x="0" y="211567"/>
                    <a:pt x="247650" y="0"/>
                    <a:pt x="553720" y="0"/>
                  </a:cubicBezTo>
                  <a:lnTo>
                    <a:pt x="17614691" y="0"/>
                  </a:lnTo>
                  <a:cubicBezTo>
                    <a:pt x="17920760" y="0"/>
                    <a:pt x="18168410" y="211567"/>
                    <a:pt x="18168410" y="473042"/>
                  </a:cubicBezTo>
                  <a:cubicBezTo>
                    <a:pt x="18167141" y="733433"/>
                    <a:pt x="17919491" y="945029"/>
                    <a:pt x="17614691" y="945029"/>
                  </a:cubicBezTo>
                  <a:close/>
                </a:path>
              </a:pathLst>
            </a:custGeom>
            <a:solidFill>
              <a:srgbClr val="FFFFFF"/>
            </a:solidFill>
          </p:spPr>
          <p:txBody>
            <a:bodyPr/>
            <a:lstStyle/>
            <a:p>
              <a:endParaRPr lang="zh-TW" altLang="en-US"/>
            </a:p>
          </p:txBody>
        </p:sp>
      </p:grpSp>
      <p:sp>
        <p:nvSpPr>
          <p:cNvPr id="4" name="TextBox 4"/>
          <p:cNvSpPr txBox="1"/>
          <p:nvPr/>
        </p:nvSpPr>
        <p:spPr>
          <a:xfrm>
            <a:off x="4196649" y="1368425"/>
            <a:ext cx="13190818" cy="339725"/>
          </a:xfrm>
          <a:prstGeom prst="rect">
            <a:avLst/>
          </a:prstGeom>
        </p:spPr>
        <p:txBody>
          <a:bodyPr lIns="0" tIns="0" rIns="0" bIns="0" rtlCol="0" anchor="t">
            <a:spAutoFit/>
          </a:bodyPr>
          <a:lstStyle/>
          <a:p>
            <a:pPr algn="l">
              <a:lnSpc>
                <a:spcPts val="2800"/>
              </a:lnSpc>
            </a:pPr>
            <a:r>
              <a:rPr lang="en-US" sz="2000" b="1">
                <a:solidFill>
                  <a:srgbClr val="4D4F50"/>
                </a:solidFill>
                <a:latin typeface="Noto Sans T Chinese Bold"/>
                <a:ea typeface="Noto Sans T Chinese Bold"/>
                <a:cs typeface="Noto Sans T Chinese Bold"/>
                <a:sym typeface="Noto Sans T Chinese Bold"/>
              </a:rPr>
              <a:t>聽說要穿越不同的元宇宙，設定要砍掉重練，這 這要怎麼搞啊0......太不方便了！ </a:t>
            </a:r>
          </a:p>
        </p:txBody>
      </p:sp>
      <p:sp>
        <p:nvSpPr>
          <p:cNvPr id="5" name="TextBox 5"/>
          <p:cNvSpPr txBox="1"/>
          <p:nvPr/>
        </p:nvSpPr>
        <p:spPr>
          <a:xfrm>
            <a:off x="1732633" y="1038225"/>
            <a:ext cx="2106809" cy="10477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FFFFFF"/>
                </a:solidFill>
                <a:latin typeface="Noto Sans T Chinese Bold"/>
                <a:ea typeface="Noto Sans T Chinese Bold"/>
                <a:cs typeface="Noto Sans T Chinese Bold"/>
                <a:sym typeface="Noto Sans T Chinese Bold"/>
              </a:rPr>
              <a:t>結果: </a:t>
            </a:r>
          </a:p>
        </p:txBody>
      </p:sp>
      <p:sp>
        <p:nvSpPr>
          <p:cNvPr id="6" name="TextBox 6"/>
          <p:cNvSpPr txBox="1"/>
          <p:nvPr/>
        </p:nvSpPr>
        <p:spPr>
          <a:xfrm>
            <a:off x="1028700" y="1047750"/>
            <a:ext cx="567361" cy="355600"/>
          </a:xfrm>
          <a:prstGeom prst="rect">
            <a:avLst/>
          </a:prstGeom>
        </p:spPr>
        <p:txBody>
          <a:bodyPr lIns="0" tIns="0" rIns="0" bIns="0" rtlCol="0" anchor="t">
            <a:spAutoFit/>
          </a:bodyPr>
          <a:lstStyle/>
          <a:p>
            <a:pPr algn="l">
              <a:lnSpc>
                <a:spcPts val="2749"/>
              </a:lnSpc>
            </a:pPr>
            <a:r>
              <a:rPr lang="en-US" sz="2499" b="1">
                <a:solidFill>
                  <a:srgbClr val="FFFFFF"/>
                </a:solidFill>
                <a:latin typeface="Noto Sans T Chinese Bold"/>
                <a:ea typeface="Noto Sans T Chinese Bold"/>
                <a:cs typeface="Noto Sans T Chinese Bold"/>
                <a:sym typeface="Noto Sans T Chinese Bold"/>
              </a:rPr>
              <a:t>04</a:t>
            </a:r>
          </a:p>
        </p:txBody>
      </p:sp>
      <p:sp>
        <p:nvSpPr>
          <p:cNvPr id="8" name="Freeform 8"/>
          <p:cNvSpPr/>
          <p:nvPr/>
        </p:nvSpPr>
        <p:spPr>
          <a:xfrm>
            <a:off x="1028700" y="3150925"/>
            <a:ext cx="9637850" cy="5421291"/>
          </a:xfrm>
          <a:custGeom>
            <a:avLst/>
            <a:gdLst/>
            <a:ahLst/>
            <a:cxnLst/>
            <a:rect l="l" t="t" r="r" b="b"/>
            <a:pathLst>
              <a:path w="9637850" h="5421291">
                <a:moveTo>
                  <a:pt x="0" y="0"/>
                </a:moveTo>
                <a:lnTo>
                  <a:pt x="9637850" y="0"/>
                </a:lnTo>
                <a:lnTo>
                  <a:pt x="9637850" y="5421291"/>
                </a:lnTo>
                <a:lnTo>
                  <a:pt x="0" y="5421291"/>
                </a:lnTo>
                <a:lnTo>
                  <a:pt x="0" y="0"/>
                </a:lnTo>
                <a:close/>
              </a:path>
            </a:pathLst>
          </a:custGeom>
          <a:blipFill>
            <a:blip r:embed="rId3"/>
            <a:stretch>
              <a:fillRect/>
            </a:stretch>
          </a:blipFill>
        </p:spPr>
        <p:txBody>
          <a:bodyPr/>
          <a:lstStyle/>
          <a:p>
            <a:endParaRPr lang="zh-TW"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D4F50"/>
        </a:solidFill>
        <a:effectLst/>
      </p:bgPr>
    </p:bg>
    <p:spTree>
      <p:nvGrpSpPr>
        <p:cNvPr id="1" name=""/>
        <p:cNvGrpSpPr/>
        <p:nvPr/>
      </p:nvGrpSpPr>
      <p:grpSpPr>
        <a:xfrm>
          <a:off x="0" y="0"/>
          <a:ext cx="0" cy="0"/>
          <a:chOff x="0" y="0"/>
          <a:chExt cx="0" cy="0"/>
        </a:xfrm>
      </p:grpSpPr>
      <p:grpSp>
        <p:nvGrpSpPr>
          <p:cNvPr id="2" name="Group 2"/>
          <p:cNvGrpSpPr/>
          <p:nvPr/>
        </p:nvGrpSpPr>
        <p:grpSpPr>
          <a:xfrm>
            <a:off x="3839441" y="1229374"/>
            <a:ext cx="12609463" cy="655927"/>
            <a:chOff x="0" y="0"/>
            <a:chExt cx="18167141" cy="945029"/>
          </a:xfrm>
        </p:grpSpPr>
        <p:sp>
          <p:nvSpPr>
            <p:cNvPr id="3" name="Freeform 3"/>
            <p:cNvSpPr/>
            <p:nvPr/>
          </p:nvSpPr>
          <p:spPr>
            <a:xfrm>
              <a:off x="0" y="0"/>
              <a:ext cx="18168410" cy="945029"/>
            </a:xfrm>
            <a:custGeom>
              <a:avLst/>
              <a:gdLst/>
              <a:ahLst/>
              <a:cxnLst/>
              <a:rect l="l" t="t" r="r" b="b"/>
              <a:pathLst>
                <a:path w="18168410" h="945029">
                  <a:moveTo>
                    <a:pt x="17614691" y="945029"/>
                  </a:moveTo>
                  <a:lnTo>
                    <a:pt x="553720" y="945029"/>
                  </a:lnTo>
                  <a:cubicBezTo>
                    <a:pt x="247650" y="945029"/>
                    <a:pt x="0" y="733433"/>
                    <a:pt x="0" y="473042"/>
                  </a:cubicBezTo>
                  <a:cubicBezTo>
                    <a:pt x="0" y="211567"/>
                    <a:pt x="247650" y="0"/>
                    <a:pt x="553720" y="0"/>
                  </a:cubicBezTo>
                  <a:lnTo>
                    <a:pt x="17614691" y="0"/>
                  </a:lnTo>
                  <a:cubicBezTo>
                    <a:pt x="17920760" y="0"/>
                    <a:pt x="18168410" y="211567"/>
                    <a:pt x="18168410" y="473042"/>
                  </a:cubicBezTo>
                  <a:cubicBezTo>
                    <a:pt x="18167141" y="733433"/>
                    <a:pt x="17919491" y="945029"/>
                    <a:pt x="17614691" y="945029"/>
                  </a:cubicBezTo>
                  <a:close/>
                </a:path>
              </a:pathLst>
            </a:custGeom>
            <a:solidFill>
              <a:srgbClr val="FFFFFF"/>
            </a:solidFill>
          </p:spPr>
          <p:txBody>
            <a:bodyPr/>
            <a:lstStyle/>
            <a:p>
              <a:endParaRPr lang="zh-TW" altLang="en-US"/>
            </a:p>
          </p:txBody>
        </p:sp>
      </p:grpSp>
      <p:sp>
        <p:nvSpPr>
          <p:cNvPr id="4" name="TextBox 4"/>
          <p:cNvSpPr txBox="1"/>
          <p:nvPr/>
        </p:nvSpPr>
        <p:spPr>
          <a:xfrm>
            <a:off x="4196649" y="1368425"/>
            <a:ext cx="13190818" cy="339725"/>
          </a:xfrm>
          <a:prstGeom prst="rect">
            <a:avLst/>
          </a:prstGeom>
        </p:spPr>
        <p:txBody>
          <a:bodyPr lIns="0" tIns="0" rIns="0" bIns="0" rtlCol="0" anchor="t">
            <a:spAutoFit/>
          </a:bodyPr>
          <a:lstStyle/>
          <a:p>
            <a:pPr algn="l">
              <a:lnSpc>
                <a:spcPts val="2800"/>
              </a:lnSpc>
            </a:pPr>
            <a:r>
              <a:rPr lang="en-US" sz="2000" b="1">
                <a:solidFill>
                  <a:srgbClr val="4D4F50"/>
                </a:solidFill>
                <a:latin typeface="Noto Sans T Chinese Bold"/>
                <a:ea typeface="Noto Sans T Chinese Bold"/>
                <a:cs typeface="Noto Sans T Chinese Bold"/>
                <a:sym typeface="Noto Sans T Chinese Bold"/>
              </a:rPr>
              <a:t>咦！那邊有亮光！（就是這個光，就是這個光，一起唱耶！）有個洞可以鑽過去，我來試試看</a:t>
            </a:r>
          </a:p>
        </p:txBody>
      </p:sp>
      <p:sp>
        <p:nvSpPr>
          <p:cNvPr id="5" name="TextBox 5"/>
          <p:cNvSpPr txBox="1"/>
          <p:nvPr/>
        </p:nvSpPr>
        <p:spPr>
          <a:xfrm>
            <a:off x="1732633" y="1038225"/>
            <a:ext cx="2106809" cy="10477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FFFFFF"/>
                </a:solidFill>
                <a:latin typeface="Noto Sans T Chinese Bold"/>
                <a:ea typeface="Noto Sans T Chinese Bold"/>
                <a:cs typeface="Noto Sans T Chinese Bold"/>
                <a:sym typeface="Noto Sans T Chinese Bold"/>
              </a:rPr>
              <a:t>意外:</a:t>
            </a:r>
          </a:p>
        </p:txBody>
      </p:sp>
      <p:sp>
        <p:nvSpPr>
          <p:cNvPr id="6" name="TextBox 6"/>
          <p:cNvSpPr txBox="1"/>
          <p:nvPr/>
        </p:nvSpPr>
        <p:spPr>
          <a:xfrm>
            <a:off x="1028700" y="1047750"/>
            <a:ext cx="567361" cy="355600"/>
          </a:xfrm>
          <a:prstGeom prst="rect">
            <a:avLst/>
          </a:prstGeom>
        </p:spPr>
        <p:txBody>
          <a:bodyPr lIns="0" tIns="0" rIns="0" bIns="0" rtlCol="0" anchor="t">
            <a:spAutoFit/>
          </a:bodyPr>
          <a:lstStyle/>
          <a:p>
            <a:pPr algn="l">
              <a:lnSpc>
                <a:spcPts val="2749"/>
              </a:lnSpc>
            </a:pPr>
            <a:r>
              <a:rPr lang="en-US" sz="2499" b="1">
                <a:solidFill>
                  <a:srgbClr val="FFFFFF"/>
                </a:solidFill>
                <a:latin typeface="Noto Sans T Chinese Bold"/>
                <a:ea typeface="Noto Sans T Chinese Bold"/>
                <a:cs typeface="Noto Sans T Chinese Bold"/>
                <a:sym typeface="Noto Sans T Chinese Bold"/>
              </a:rPr>
              <a:t>05</a:t>
            </a:r>
          </a:p>
        </p:txBody>
      </p:sp>
      <p:sp>
        <p:nvSpPr>
          <p:cNvPr id="8" name="Freeform 8"/>
          <p:cNvSpPr/>
          <p:nvPr/>
        </p:nvSpPr>
        <p:spPr>
          <a:xfrm>
            <a:off x="1028700" y="3195389"/>
            <a:ext cx="9559750" cy="5332364"/>
          </a:xfrm>
          <a:custGeom>
            <a:avLst/>
            <a:gdLst/>
            <a:ahLst/>
            <a:cxnLst/>
            <a:rect l="l" t="t" r="r" b="b"/>
            <a:pathLst>
              <a:path w="9559750" h="5332364">
                <a:moveTo>
                  <a:pt x="0" y="0"/>
                </a:moveTo>
                <a:lnTo>
                  <a:pt x="9559750" y="0"/>
                </a:lnTo>
                <a:lnTo>
                  <a:pt x="9559750" y="5332363"/>
                </a:lnTo>
                <a:lnTo>
                  <a:pt x="0" y="5332363"/>
                </a:lnTo>
                <a:lnTo>
                  <a:pt x="0" y="0"/>
                </a:lnTo>
                <a:close/>
              </a:path>
            </a:pathLst>
          </a:custGeom>
          <a:blipFill>
            <a:blip r:embed="rId3"/>
            <a:stretch>
              <a:fillRect l="-222" t="-309" b="-309"/>
            </a:stretch>
          </a:blipFill>
        </p:spPr>
        <p:txBody>
          <a:bodyPr/>
          <a:lstStyle/>
          <a:p>
            <a:endParaRPr lang="zh-TW"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D4F50"/>
        </a:solidFill>
        <a:effectLst/>
      </p:bgPr>
    </p:bg>
    <p:spTree>
      <p:nvGrpSpPr>
        <p:cNvPr id="1" name=""/>
        <p:cNvGrpSpPr/>
        <p:nvPr/>
      </p:nvGrpSpPr>
      <p:grpSpPr>
        <a:xfrm>
          <a:off x="0" y="0"/>
          <a:ext cx="0" cy="0"/>
          <a:chOff x="0" y="0"/>
          <a:chExt cx="0" cy="0"/>
        </a:xfrm>
      </p:grpSpPr>
      <p:grpSp>
        <p:nvGrpSpPr>
          <p:cNvPr id="2" name="Group 2"/>
          <p:cNvGrpSpPr/>
          <p:nvPr/>
        </p:nvGrpSpPr>
        <p:grpSpPr>
          <a:xfrm>
            <a:off x="3839441" y="1229374"/>
            <a:ext cx="12609463" cy="655927"/>
            <a:chOff x="0" y="0"/>
            <a:chExt cx="18167141" cy="945029"/>
          </a:xfrm>
        </p:grpSpPr>
        <p:sp>
          <p:nvSpPr>
            <p:cNvPr id="3" name="Freeform 3"/>
            <p:cNvSpPr/>
            <p:nvPr/>
          </p:nvSpPr>
          <p:spPr>
            <a:xfrm>
              <a:off x="0" y="0"/>
              <a:ext cx="18168410" cy="945029"/>
            </a:xfrm>
            <a:custGeom>
              <a:avLst/>
              <a:gdLst/>
              <a:ahLst/>
              <a:cxnLst/>
              <a:rect l="l" t="t" r="r" b="b"/>
              <a:pathLst>
                <a:path w="18168410" h="945029">
                  <a:moveTo>
                    <a:pt x="17614691" y="945029"/>
                  </a:moveTo>
                  <a:lnTo>
                    <a:pt x="553720" y="945029"/>
                  </a:lnTo>
                  <a:cubicBezTo>
                    <a:pt x="247650" y="945029"/>
                    <a:pt x="0" y="733433"/>
                    <a:pt x="0" y="473042"/>
                  </a:cubicBezTo>
                  <a:cubicBezTo>
                    <a:pt x="0" y="211567"/>
                    <a:pt x="247650" y="0"/>
                    <a:pt x="553720" y="0"/>
                  </a:cubicBezTo>
                  <a:lnTo>
                    <a:pt x="17614691" y="0"/>
                  </a:lnTo>
                  <a:cubicBezTo>
                    <a:pt x="17920760" y="0"/>
                    <a:pt x="18168410" y="211567"/>
                    <a:pt x="18168410" y="473042"/>
                  </a:cubicBezTo>
                  <a:cubicBezTo>
                    <a:pt x="18167141" y="733433"/>
                    <a:pt x="17919491" y="945029"/>
                    <a:pt x="17614691" y="945029"/>
                  </a:cubicBezTo>
                  <a:close/>
                </a:path>
              </a:pathLst>
            </a:custGeom>
            <a:solidFill>
              <a:srgbClr val="FFFFFF"/>
            </a:solidFill>
          </p:spPr>
          <p:txBody>
            <a:bodyPr/>
            <a:lstStyle/>
            <a:p>
              <a:endParaRPr lang="zh-TW" altLang="en-US"/>
            </a:p>
          </p:txBody>
        </p:sp>
      </p:grpSp>
      <p:sp>
        <p:nvSpPr>
          <p:cNvPr id="4" name="TextBox 4"/>
          <p:cNvSpPr txBox="1"/>
          <p:nvPr/>
        </p:nvSpPr>
        <p:spPr>
          <a:xfrm>
            <a:off x="4196649" y="1368425"/>
            <a:ext cx="13190818" cy="339725"/>
          </a:xfrm>
          <a:prstGeom prst="rect">
            <a:avLst/>
          </a:prstGeom>
        </p:spPr>
        <p:txBody>
          <a:bodyPr lIns="0" tIns="0" rIns="0" bIns="0" rtlCol="0" anchor="t">
            <a:spAutoFit/>
          </a:bodyPr>
          <a:lstStyle/>
          <a:p>
            <a:pPr algn="l">
              <a:lnSpc>
                <a:spcPts val="2800"/>
              </a:lnSpc>
            </a:pPr>
            <a:r>
              <a:rPr lang="en-US" sz="2000" b="1">
                <a:solidFill>
                  <a:srgbClr val="4D4F50"/>
                </a:solidFill>
                <a:latin typeface="Noto Sans T Chinese Bold"/>
                <a:ea typeface="Noto Sans T Chinese Bold"/>
                <a:cs typeface="Noto Sans T Chinese Bold"/>
                <a:sym typeface="Noto Sans T Chinese Bold"/>
              </a:rPr>
              <a:t> 啊！他們說只要錢錢夠多就可以，哎！哪個世界不要錢錢啊！從大清王朝到現在，這邏輯都沒有變啊！</a:t>
            </a:r>
          </a:p>
        </p:txBody>
      </p:sp>
      <p:sp>
        <p:nvSpPr>
          <p:cNvPr id="5" name="TextBox 5"/>
          <p:cNvSpPr txBox="1"/>
          <p:nvPr/>
        </p:nvSpPr>
        <p:spPr>
          <a:xfrm>
            <a:off x="1732633" y="1038225"/>
            <a:ext cx="2618760" cy="10477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FFFFFF"/>
                </a:solidFill>
                <a:latin typeface="Noto Sans T Chinese Bold"/>
                <a:ea typeface="Noto Sans T Chinese Bold"/>
                <a:cs typeface="Noto Sans T Chinese Bold"/>
                <a:sym typeface="Noto Sans T Chinese Bold"/>
              </a:rPr>
              <a:t>轉彎:</a:t>
            </a:r>
          </a:p>
        </p:txBody>
      </p:sp>
      <p:sp>
        <p:nvSpPr>
          <p:cNvPr id="6" name="TextBox 6"/>
          <p:cNvSpPr txBox="1"/>
          <p:nvPr/>
        </p:nvSpPr>
        <p:spPr>
          <a:xfrm>
            <a:off x="1028700" y="1047750"/>
            <a:ext cx="567361" cy="355600"/>
          </a:xfrm>
          <a:prstGeom prst="rect">
            <a:avLst/>
          </a:prstGeom>
        </p:spPr>
        <p:txBody>
          <a:bodyPr lIns="0" tIns="0" rIns="0" bIns="0" rtlCol="0" anchor="t">
            <a:spAutoFit/>
          </a:bodyPr>
          <a:lstStyle/>
          <a:p>
            <a:pPr algn="l">
              <a:lnSpc>
                <a:spcPts val="2749"/>
              </a:lnSpc>
            </a:pPr>
            <a:r>
              <a:rPr lang="en-US" sz="2499" b="1">
                <a:solidFill>
                  <a:srgbClr val="FFFFFF"/>
                </a:solidFill>
                <a:latin typeface="Noto Sans T Chinese Bold"/>
                <a:ea typeface="Noto Sans T Chinese Bold"/>
                <a:cs typeface="Noto Sans T Chinese Bold"/>
                <a:sym typeface="Noto Sans T Chinese Bold"/>
              </a:rPr>
              <a:t>06</a:t>
            </a:r>
          </a:p>
        </p:txBody>
      </p:sp>
      <p:sp>
        <p:nvSpPr>
          <p:cNvPr id="8" name="Freeform 8"/>
          <p:cNvSpPr/>
          <p:nvPr/>
        </p:nvSpPr>
        <p:spPr>
          <a:xfrm>
            <a:off x="1028700" y="3195389"/>
            <a:ext cx="9479757" cy="5332364"/>
          </a:xfrm>
          <a:custGeom>
            <a:avLst/>
            <a:gdLst/>
            <a:ahLst/>
            <a:cxnLst/>
            <a:rect l="l" t="t" r="r" b="b"/>
            <a:pathLst>
              <a:path w="9479757" h="5332364">
                <a:moveTo>
                  <a:pt x="0" y="0"/>
                </a:moveTo>
                <a:lnTo>
                  <a:pt x="9479757" y="0"/>
                </a:lnTo>
                <a:lnTo>
                  <a:pt x="9479757" y="5332363"/>
                </a:lnTo>
                <a:lnTo>
                  <a:pt x="0" y="5332363"/>
                </a:lnTo>
                <a:lnTo>
                  <a:pt x="0" y="0"/>
                </a:lnTo>
                <a:close/>
              </a:path>
            </a:pathLst>
          </a:custGeom>
          <a:blipFill>
            <a:blip r:embed="rId3"/>
            <a:stretch>
              <a:fillRect l="-111" r="-111"/>
            </a:stretch>
          </a:blipFill>
        </p:spPr>
        <p:txBody>
          <a:bodyPr/>
          <a:lstStyle/>
          <a:p>
            <a:endParaRPr lang="zh-TW"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D4F50"/>
        </a:solidFill>
        <a:effectLst/>
      </p:bgPr>
    </p:bg>
    <p:spTree>
      <p:nvGrpSpPr>
        <p:cNvPr id="1" name=""/>
        <p:cNvGrpSpPr/>
        <p:nvPr/>
      </p:nvGrpSpPr>
      <p:grpSpPr>
        <a:xfrm>
          <a:off x="0" y="0"/>
          <a:ext cx="0" cy="0"/>
          <a:chOff x="0" y="0"/>
          <a:chExt cx="0" cy="0"/>
        </a:xfrm>
      </p:grpSpPr>
      <p:grpSp>
        <p:nvGrpSpPr>
          <p:cNvPr id="2" name="Group 2"/>
          <p:cNvGrpSpPr/>
          <p:nvPr/>
        </p:nvGrpSpPr>
        <p:grpSpPr>
          <a:xfrm>
            <a:off x="3839441" y="1229374"/>
            <a:ext cx="12609463" cy="655927"/>
            <a:chOff x="0" y="0"/>
            <a:chExt cx="18167141" cy="945029"/>
          </a:xfrm>
        </p:grpSpPr>
        <p:sp>
          <p:nvSpPr>
            <p:cNvPr id="3" name="Freeform 3"/>
            <p:cNvSpPr/>
            <p:nvPr/>
          </p:nvSpPr>
          <p:spPr>
            <a:xfrm>
              <a:off x="0" y="0"/>
              <a:ext cx="18168410" cy="945029"/>
            </a:xfrm>
            <a:custGeom>
              <a:avLst/>
              <a:gdLst/>
              <a:ahLst/>
              <a:cxnLst/>
              <a:rect l="l" t="t" r="r" b="b"/>
              <a:pathLst>
                <a:path w="18168410" h="945029">
                  <a:moveTo>
                    <a:pt x="17614691" y="945029"/>
                  </a:moveTo>
                  <a:lnTo>
                    <a:pt x="553720" y="945029"/>
                  </a:lnTo>
                  <a:cubicBezTo>
                    <a:pt x="247650" y="945029"/>
                    <a:pt x="0" y="733433"/>
                    <a:pt x="0" y="473042"/>
                  </a:cubicBezTo>
                  <a:cubicBezTo>
                    <a:pt x="0" y="211567"/>
                    <a:pt x="247650" y="0"/>
                    <a:pt x="553720" y="0"/>
                  </a:cubicBezTo>
                  <a:lnTo>
                    <a:pt x="17614691" y="0"/>
                  </a:lnTo>
                  <a:cubicBezTo>
                    <a:pt x="17920760" y="0"/>
                    <a:pt x="18168410" y="211567"/>
                    <a:pt x="18168410" y="473042"/>
                  </a:cubicBezTo>
                  <a:cubicBezTo>
                    <a:pt x="18167141" y="733433"/>
                    <a:pt x="17919491" y="945029"/>
                    <a:pt x="17614691" y="945029"/>
                  </a:cubicBezTo>
                  <a:close/>
                </a:path>
              </a:pathLst>
            </a:custGeom>
            <a:solidFill>
              <a:srgbClr val="FFFFFF"/>
            </a:solidFill>
          </p:spPr>
          <p:txBody>
            <a:bodyPr/>
            <a:lstStyle/>
            <a:p>
              <a:endParaRPr lang="zh-TW" altLang="en-US"/>
            </a:p>
          </p:txBody>
        </p:sp>
      </p:grpSp>
      <p:sp>
        <p:nvSpPr>
          <p:cNvPr id="4" name="TextBox 4"/>
          <p:cNvSpPr txBox="1"/>
          <p:nvPr/>
        </p:nvSpPr>
        <p:spPr>
          <a:xfrm>
            <a:off x="4196649" y="1368425"/>
            <a:ext cx="13190818" cy="339725"/>
          </a:xfrm>
          <a:prstGeom prst="rect">
            <a:avLst/>
          </a:prstGeom>
        </p:spPr>
        <p:txBody>
          <a:bodyPr lIns="0" tIns="0" rIns="0" bIns="0" rtlCol="0" anchor="t">
            <a:spAutoFit/>
          </a:bodyPr>
          <a:lstStyle/>
          <a:p>
            <a:pPr algn="l">
              <a:lnSpc>
                <a:spcPts val="2800"/>
              </a:lnSpc>
            </a:pPr>
            <a:r>
              <a:rPr lang="en-US" sz="2000" b="1">
                <a:solidFill>
                  <a:srgbClr val="4D4F50"/>
                </a:solidFill>
                <a:latin typeface="Noto Sans T Chinese Bold"/>
                <a:ea typeface="Noto Sans T Chinese Bold"/>
                <a:cs typeface="Noto Sans T Chinese Bold"/>
                <a:sym typeface="Noto Sans T Chinese Bold"/>
              </a:rPr>
              <a:t>我看到Cici在翻白眼了，我要跳過去了，一二三，跳！</a:t>
            </a:r>
          </a:p>
        </p:txBody>
      </p:sp>
      <p:sp>
        <p:nvSpPr>
          <p:cNvPr id="5" name="TextBox 5"/>
          <p:cNvSpPr txBox="1"/>
          <p:nvPr/>
        </p:nvSpPr>
        <p:spPr>
          <a:xfrm>
            <a:off x="1732633" y="1038225"/>
            <a:ext cx="2618760" cy="10477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FFFFFF"/>
                </a:solidFill>
                <a:latin typeface="Noto Sans T Chinese Bold"/>
                <a:ea typeface="Noto Sans T Chinese Bold"/>
                <a:cs typeface="Noto Sans T Chinese Bold"/>
                <a:sym typeface="Noto Sans T Chinese Bold"/>
              </a:rPr>
              <a:t>結局: </a:t>
            </a:r>
          </a:p>
        </p:txBody>
      </p:sp>
      <p:sp>
        <p:nvSpPr>
          <p:cNvPr id="6" name="TextBox 6"/>
          <p:cNvSpPr txBox="1"/>
          <p:nvPr/>
        </p:nvSpPr>
        <p:spPr>
          <a:xfrm>
            <a:off x="1028700" y="1047750"/>
            <a:ext cx="567361" cy="355600"/>
          </a:xfrm>
          <a:prstGeom prst="rect">
            <a:avLst/>
          </a:prstGeom>
        </p:spPr>
        <p:txBody>
          <a:bodyPr lIns="0" tIns="0" rIns="0" bIns="0" rtlCol="0" anchor="t">
            <a:spAutoFit/>
          </a:bodyPr>
          <a:lstStyle/>
          <a:p>
            <a:pPr algn="l">
              <a:lnSpc>
                <a:spcPts val="2749"/>
              </a:lnSpc>
            </a:pPr>
            <a:r>
              <a:rPr lang="en-US" sz="2499" b="1">
                <a:solidFill>
                  <a:srgbClr val="FFFFFF"/>
                </a:solidFill>
                <a:latin typeface="Noto Sans T Chinese Bold"/>
                <a:ea typeface="Noto Sans T Chinese Bold"/>
                <a:cs typeface="Noto Sans T Chinese Bold"/>
                <a:sym typeface="Noto Sans T Chinese Bold"/>
              </a:rPr>
              <a:t>07</a:t>
            </a:r>
          </a:p>
        </p:txBody>
      </p:sp>
      <p:grpSp>
        <p:nvGrpSpPr>
          <p:cNvPr id="8" name="Group 8"/>
          <p:cNvGrpSpPr/>
          <p:nvPr/>
        </p:nvGrpSpPr>
        <p:grpSpPr>
          <a:xfrm>
            <a:off x="1028700" y="3195389"/>
            <a:ext cx="9469966" cy="5246370"/>
            <a:chOff x="0" y="0"/>
            <a:chExt cx="1467146" cy="812800"/>
          </a:xfrm>
        </p:grpSpPr>
        <p:sp>
          <p:nvSpPr>
            <p:cNvPr id="9" name="Freeform 9"/>
            <p:cNvSpPr/>
            <p:nvPr/>
          </p:nvSpPr>
          <p:spPr>
            <a:xfrm rot="162000">
              <a:off x="-18330" y="-34105"/>
              <a:ext cx="1503805" cy="881010"/>
            </a:xfrm>
            <a:custGeom>
              <a:avLst/>
              <a:gdLst/>
              <a:ahLst/>
              <a:cxnLst/>
              <a:rect l="l" t="t" r="r" b="b"/>
              <a:pathLst>
                <a:path w="1503805" h="881010">
                  <a:moveTo>
                    <a:pt x="0" y="69112"/>
                  </a:moveTo>
                  <a:lnTo>
                    <a:pt x="1465517" y="0"/>
                  </a:lnTo>
                  <a:lnTo>
                    <a:pt x="1503805" y="811898"/>
                  </a:lnTo>
                  <a:lnTo>
                    <a:pt x="38288" y="881010"/>
                  </a:lnTo>
                  <a:close/>
                </a:path>
              </a:pathLst>
            </a:custGeom>
            <a:blipFill>
              <a:blip r:embed="rId3"/>
              <a:stretch>
                <a:fillRect l="-234990" t="-137875" r="-119957" b="-196996"/>
              </a:stretch>
            </a:blipFill>
          </p:spPr>
          <p:txBody>
            <a:bodyPr/>
            <a:lstStyle/>
            <a:p>
              <a:endParaRPr lang="zh-TW" altLang="en-US"/>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104</TotalTime>
  <Words>387</Words>
  <Application>Microsoft Office PowerPoint</Application>
  <PresentationFormat>自訂</PresentationFormat>
  <Paragraphs>47</Paragraphs>
  <Slides>9</Slides>
  <Notes>8</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9</vt:i4>
      </vt:variant>
    </vt:vector>
  </HeadingPairs>
  <TitlesOfParts>
    <vt:vector size="16" baseType="lpstr">
      <vt:lpstr>Arimo</vt:lpstr>
      <vt:lpstr>Calibri</vt:lpstr>
      <vt:lpstr>Aptos</vt:lpstr>
      <vt:lpstr>Noto Sans T Chinese</vt:lpstr>
      <vt:lpstr>Noto Sans T Chinese Bold</vt:lpstr>
      <vt:lpstr>Arial</vt:lpstr>
      <vt:lpstr>Office Theme</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HW1 直播用</dc:title>
  <cp:lastModifiedBy>林依蒨</cp:lastModifiedBy>
  <cp:revision>5</cp:revision>
  <dcterms:created xsi:type="dcterms:W3CDTF">2006-08-16T00:00:00Z</dcterms:created>
  <dcterms:modified xsi:type="dcterms:W3CDTF">2024-10-31T15:54:21Z</dcterms:modified>
  <dc:identifier>DAGUxOssZkM</dc:identifier>
</cp:coreProperties>
</file>

<file path=docProps/thumbnail.jpeg>
</file>